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16" r:id="rId3"/>
    <p:sldId id="260" r:id="rId4"/>
    <p:sldId id="261" r:id="rId5"/>
    <p:sldId id="262" r:id="rId6"/>
    <p:sldId id="263" r:id="rId7"/>
    <p:sldId id="264" r:id="rId8"/>
    <p:sldId id="265" r:id="rId9"/>
    <p:sldId id="266" r:id="rId10"/>
    <p:sldId id="276" r:id="rId11"/>
    <p:sldId id="299" r:id="rId12"/>
    <p:sldId id="300" r:id="rId13"/>
    <p:sldId id="303" r:id="rId14"/>
    <p:sldId id="304" r:id="rId15"/>
    <p:sldId id="317" r:id="rId16"/>
    <p:sldId id="306" r:id="rId17"/>
    <p:sldId id="305" r:id="rId18"/>
    <p:sldId id="318" r:id="rId19"/>
    <p:sldId id="277" r:id="rId20"/>
    <p:sldId id="307" r:id="rId21"/>
    <p:sldId id="308" r:id="rId22"/>
    <p:sldId id="319" r:id="rId23"/>
    <p:sldId id="280" r:id="rId24"/>
    <p:sldId id="320" r:id="rId25"/>
    <p:sldId id="321" r:id="rId26"/>
    <p:sldId id="270" r:id="rId27"/>
    <p:sldId id="269" r:id="rId28"/>
    <p:sldId id="271" r:id="rId29"/>
    <p:sldId id="272" r:id="rId30"/>
    <p:sldId id="273" r:id="rId31"/>
    <p:sldId id="281" r:id="rId32"/>
    <p:sldId id="282" r:id="rId33"/>
    <p:sldId id="274" r:id="rId34"/>
    <p:sldId id="309" r:id="rId35"/>
    <p:sldId id="285" r:id="rId36"/>
    <p:sldId id="286" r:id="rId37"/>
    <p:sldId id="310" r:id="rId38"/>
    <p:sldId id="311" r:id="rId39"/>
    <p:sldId id="288" r:id="rId40"/>
    <p:sldId id="289" r:id="rId41"/>
    <p:sldId id="294" r:id="rId42"/>
    <p:sldId id="290" r:id="rId43"/>
    <p:sldId id="291" r:id="rId44"/>
    <p:sldId id="296" r:id="rId45"/>
    <p:sldId id="293" r:id="rId46"/>
    <p:sldId id="292" r:id="rId47"/>
    <p:sldId id="312" r:id="rId48"/>
    <p:sldId id="322" r:id="rId49"/>
    <p:sldId id="323" r:id="rId50"/>
    <p:sldId id="324" r:id="rId51"/>
    <p:sldId id="313" r:id="rId52"/>
    <p:sldId id="314" r:id="rId53"/>
    <p:sldId id="3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6" d="100"/>
          <a:sy n="96" d="100"/>
        </p:scale>
        <p:origin x="96"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D168F-14EB-41AB-BE93-B5BC93575DF3}"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97F51-E6AE-42AA-B953-421A442E5910}" type="slidenum">
              <a:rPr lang="en-US" smtClean="0"/>
              <a:t>‹#›</a:t>
            </a:fld>
            <a:endParaRPr lang="en-US"/>
          </a:p>
        </p:txBody>
      </p:sp>
    </p:spTree>
    <p:extLst>
      <p:ext uri="{BB962C8B-B14F-4D97-AF65-F5344CB8AC3E}">
        <p14:creationId xmlns:p14="http://schemas.microsoft.com/office/powerpoint/2010/main" val="2376246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paper:</a:t>
            </a:r>
          </a:p>
          <a:p>
            <a:endParaRPr lang="en-US" dirty="0"/>
          </a:p>
          <a:p>
            <a:r>
              <a:rPr lang="en-US" sz="1200" kern="1200" dirty="0">
                <a:solidFill>
                  <a:schemeClr val="tx1"/>
                </a:solidFill>
                <a:latin typeface="Arial" pitchFamily="34" charset="0"/>
                <a:ea typeface="+mn-ea"/>
                <a:cs typeface="Arial" pitchFamily="34" charset="0"/>
              </a:rPr>
              <a:t>The previous operations have assigned an image location, scale, and orientation to each </a:t>
            </a:r>
            <a:r>
              <a:rPr lang="en-US" sz="1200" kern="1200" dirty="0" err="1">
                <a:solidFill>
                  <a:schemeClr val="tx1"/>
                </a:solidFill>
                <a:latin typeface="Arial" pitchFamily="34" charset="0"/>
                <a:ea typeface="+mn-ea"/>
                <a:cs typeface="Arial" pitchFamily="34" charset="0"/>
              </a:rPr>
              <a:t>keypoint</a:t>
            </a:r>
            <a:r>
              <a:rPr lang="en-US" sz="1200" kern="1200" dirty="0">
                <a:solidFill>
                  <a:schemeClr val="tx1"/>
                </a:solidFill>
                <a:latin typeface="Arial" pitchFamily="34" charset="0"/>
                <a:ea typeface="+mn-ea"/>
                <a:cs typeface="Arial" pitchFamily="34" charset="0"/>
              </a:rPr>
              <a:t>. These parameters impose a repeatable local 2D coordinate system in which to describe the local image region, and therefore provide invariance to these parameters. The next step is to compute a descriptor for the local image region that is highly distinctive yet is as invariant as possible to remaining variations, such as change in illumination or 3D viewpoint. One obvious approach would be to sample the local image intensities around the </a:t>
            </a:r>
            <a:r>
              <a:rPr lang="en-US" sz="1200" kern="1200" dirty="0" err="1">
                <a:solidFill>
                  <a:schemeClr val="tx1"/>
                </a:solidFill>
                <a:latin typeface="Arial" pitchFamily="34" charset="0"/>
                <a:ea typeface="+mn-ea"/>
                <a:cs typeface="Arial" pitchFamily="34" charset="0"/>
              </a:rPr>
              <a:t>keypoint</a:t>
            </a:r>
            <a:r>
              <a:rPr lang="en-US" sz="1200" kern="1200" dirty="0">
                <a:solidFill>
                  <a:schemeClr val="tx1"/>
                </a:solidFill>
                <a:latin typeface="Arial" pitchFamily="34" charset="0"/>
                <a:ea typeface="+mn-ea"/>
                <a:cs typeface="Arial" pitchFamily="34" charset="0"/>
              </a:rPr>
              <a:t> at the appropriate scale, and to match these using a normalized correlation measure. However, simple correlation of image patches is highly sensitive to changes that cause </a:t>
            </a:r>
            <a:r>
              <a:rPr lang="en-US" sz="1200" kern="1200" dirty="0" err="1">
                <a:solidFill>
                  <a:schemeClr val="tx1"/>
                </a:solidFill>
                <a:latin typeface="Arial" pitchFamily="34" charset="0"/>
                <a:ea typeface="+mn-ea"/>
                <a:cs typeface="Arial" pitchFamily="34" charset="0"/>
              </a:rPr>
              <a:t>misregistration</a:t>
            </a:r>
            <a:r>
              <a:rPr lang="en-US" sz="1200" kern="1200" dirty="0">
                <a:solidFill>
                  <a:schemeClr val="tx1"/>
                </a:solidFill>
                <a:latin typeface="Arial" pitchFamily="34" charset="0"/>
                <a:ea typeface="+mn-ea"/>
                <a:cs typeface="Arial" pitchFamily="34" charset="0"/>
              </a:rPr>
              <a:t> of samples, such as affine or 3D viewpoint change or non-rigid deformations. A better approach has been demonstrated by Edelman, </a:t>
            </a:r>
            <a:r>
              <a:rPr lang="en-US" sz="1200" kern="1200" dirty="0" err="1">
                <a:solidFill>
                  <a:schemeClr val="tx1"/>
                </a:solidFill>
                <a:latin typeface="Arial" pitchFamily="34" charset="0"/>
                <a:ea typeface="+mn-ea"/>
                <a:cs typeface="Arial" pitchFamily="34" charset="0"/>
              </a:rPr>
              <a:t>Intrator</a:t>
            </a:r>
            <a:r>
              <a:rPr lang="en-US" sz="1200" kern="1200" dirty="0">
                <a:solidFill>
                  <a:schemeClr val="tx1"/>
                </a:solidFill>
                <a:latin typeface="Arial" pitchFamily="34" charset="0"/>
                <a:ea typeface="+mn-ea"/>
                <a:cs typeface="Arial" pitchFamily="34" charset="0"/>
              </a:rPr>
              <a:t>, and </a:t>
            </a:r>
            <a:r>
              <a:rPr lang="en-US" sz="1200" kern="1200" dirty="0" err="1">
                <a:solidFill>
                  <a:schemeClr val="tx1"/>
                </a:solidFill>
                <a:latin typeface="Arial" pitchFamily="34" charset="0"/>
                <a:ea typeface="+mn-ea"/>
                <a:cs typeface="Arial" pitchFamily="34" charset="0"/>
              </a:rPr>
              <a:t>Poggio</a:t>
            </a:r>
            <a:r>
              <a:rPr lang="en-US" sz="1200" kern="1200" dirty="0">
                <a:solidFill>
                  <a:schemeClr val="tx1"/>
                </a:solidFill>
                <a:latin typeface="Arial" pitchFamily="34" charset="0"/>
                <a:ea typeface="+mn-ea"/>
                <a:cs typeface="Arial" pitchFamily="34" charset="0"/>
              </a:rPr>
              <a:t> (1997). Their proposed representation was based upon a model of biological vision, in particular of complex neurons in primary visual cortex. These complex neurons respond to a gradient at a particular orientation and spatial frequency, but the location of the gradient on the retina is allowed to shift over a small receptive field rather than being precisely localized. Edelman et al. hypothesized that the function of these complex neurons was to allow for matching and recognition of 3D objects from a range of viewpoints. They have performed detailed experiments using 3D computer models of object and animal shapes which show that matching gradients while allowing for shifts in their position results in much better classification under 3D rotation. For example, recognition accuracy for 3D objects rotated in depth by 20 degrees increased from 35% for correlation of gradients to 94% using the complex cell model. Our implementation described below was inspired by this idea, but allows for positional shift using a different computational mechanism.</a:t>
            </a:r>
            <a:endParaRPr lang="en-US" dirty="0"/>
          </a:p>
        </p:txBody>
      </p:sp>
      <p:sp>
        <p:nvSpPr>
          <p:cNvPr id="4" name="Slide Number Placeholder 3"/>
          <p:cNvSpPr>
            <a:spLocks noGrp="1"/>
          </p:cNvSpPr>
          <p:nvPr>
            <p:ph type="sldNum" sz="quarter" idx="10"/>
          </p:nvPr>
        </p:nvSpPr>
        <p:spPr/>
        <p:txBody>
          <a:bodyPr/>
          <a:lstStyle/>
          <a:p>
            <a:pPr>
              <a:defRPr/>
            </a:pPr>
            <a:fld id="{13E03037-2603-4A69-8D69-F51144710611}" type="slidenum">
              <a:rPr lang="en-US" smtClean="0"/>
              <a:pPr>
                <a:defRPr/>
              </a:pPr>
              <a:t>27</a:t>
            </a:fld>
            <a:endParaRPr lang="en-US"/>
          </a:p>
        </p:txBody>
      </p:sp>
    </p:spTree>
    <p:extLst>
      <p:ext uri="{BB962C8B-B14F-4D97-AF65-F5344CB8AC3E}">
        <p14:creationId xmlns:p14="http://schemas.microsoft.com/office/powerpoint/2010/main" val="415959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5AD05E-7D3C-4BB9-9F31-A684A6B65A50}"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155997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5AD05E-7D3C-4BB9-9F31-A684A6B65A50}"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4109030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5AD05E-7D3C-4BB9-9F31-A684A6B65A50}"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572691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0655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5AD05E-7D3C-4BB9-9F31-A684A6B65A50}"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3001899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5AD05E-7D3C-4BB9-9F31-A684A6B65A50}"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91988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5AD05E-7D3C-4BB9-9F31-A684A6B65A50}"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1966010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5AD05E-7D3C-4BB9-9F31-A684A6B65A50}" type="datetimeFigureOut">
              <a:rPr lang="en-US" smtClean="0"/>
              <a:t>8/16/2020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1154406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5AD05E-7D3C-4BB9-9F31-A684A6B65A50}" type="datetimeFigureOut">
              <a:rPr lang="en-US" smtClean="0"/>
              <a:t>8/16/2020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16062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5AD05E-7D3C-4BB9-9F31-A684A6B65A50}" type="datetimeFigureOut">
              <a:rPr lang="en-US" smtClean="0"/>
              <a:t>8/16/2020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223389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5AD05E-7D3C-4BB9-9F31-A684A6B65A50}"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416597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5AD05E-7D3C-4BB9-9F31-A684A6B65A50}"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700745-5B61-496F-B3DA-431C9D0A32F5}" type="slidenum">
              <a:rPr lang="en-US" smtClean="0"/>
              <a:t>‹#›</a:t>
            </a:fld>
            <a:endParaRPr lang="en-US"/>
          </a:p>
        </p:txBody>
      </p:sp>
    </p:spTree>
    <p:extLst>
      <p:ext uri="{BB962C8B-B14F-4D97-AF65-F5344CB8AC3E}">
        <p14:creationId xmlns:p14="http://schemas.microsoft.com/office/powerpoint/2010/main" val="1107626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AD05E-7D3C-4BB9-9F31-A684A6B65A50}" type="datetimeFigureOut">
              <a:rPr lang="en-US" smtClean="0"/>
              <a:t>8/16/2020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00745-5B61-496F-B3DA-431C9D0A32F5}" type="slidenum">
              <a:rPr lang="en-US" smtClean="0"/>
              <a:t>‹#›</a:t>
            </a:fld>
            <a:endParaRPr lang="en-US"/>
          </a:p>
        </p:txBody>
      </p:sp>
    </p:spTree>
    <p:extLst>
      <p:ext uri="{BB962C8B-B14F-4D97-AF65-F5344CB8AC3E}">
        <p14:creationId xmlns:p14="http://schemas.microsoft.com/office/powerpoint/2010/main" val="172984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tiff"/><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3.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on image features</a:t>
            </a:r>
            <a:endParaRPr lang="en-US" dirty="0"/>
          </a:p>
        </p:txBody>
      </p:sp>
      <p:sp>
        <p:nvSpPr>
          <p:cNvPr id="3" name="Subtitle 2"/>
          <p:cNvSpPr>
            <a:spLocks noGrp="1"/>
          </p:cNvSpPr>
          <p:nvPr>
            <p:ph type="subTitle" idx="1"/>
          </p:nvPr>
        </p:nvSpPr>
        <p:spPr/>
        <p:txBody>
          <a:bodyPr/>
          <a:lstStyle/>
          <a:p>
            <a:r>
              <a:rPr lang="en-US" dirty="0" smtClean="0"/>
              <a:t>Prof. </a:t>
            </a:r>
            <a:r>
              <a:rPr lang="en-US" dirty="0" err="1" smtClean="0"/>
              <a:t>Biplab</a:t>
            </a:r>
            <a:r>
              <a:rPr lang="en-US" dirty="0" smtClean="0"/>
              <a:t> Banerjee</a:t>
            </a:r>
            <a:endParaRPr lang="en-US" dirty="0"/>
          </a:p>
        </p:txBody>
      </p:sp>
    </p:spTree>
    <p:extLst>
      <p:ext uri="{BB962C8B-B14F-4D97-AF65-F5344CB8AC3E}">
        <p14:creationId xmlns:p14="http://schemas.microsoft.com/office/powerpoint/2010/main" val="818814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 points - motivation</a:t>
            </a:r>
            <a:endParaRPr lang="en-US" dirty="0"/>
          </a:p>
        </p:txBody>
      </p:sp>
      <p:pic>
        <p:nvPicPr>
          <p:cNvPr id="3" name="Picture 2"/>
          <p:cNvPicPr>
            <a:picLocks noChangeAspect="1"/>
          </p:cNvPicPr>
          <p:nvPr/>
        </p:nvPicPr>
        <p:blipFill>
          <a:blip r:embed="rId2"/>
          <a:stretch>
            <a:fillRect/>
          </a:stretch>
        </p:blipFill>
        <p:spPr>
          <a:xfrm>
            <a:off x="1314864" y="1474183"/>
            <a:ext cx="9562272" cy="5057274"/>
          </a:xfrm>
          <a:prstGeom prst="rect">
            <a:avLst/>
          </a:prstGeom>
        </p:spPr>
      </p:pic>
    </p:spTree>
    <p:extLst>
      <p:ext uri="{BB962C8B-B14F-4D97-AF65-F5344CB8AC3E}">
        <p14:creationId xmlns:p14="http://schemas.microsoft.com/office/powerpoint/2010/main" val="4152024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 points - motivation</a:t>
            </a:r>
          </a:p>
        </p:txBody>
      </p:sp>
      <p:pic>
        <p:nvPicPr>
          <p:cNvPr id="4" name="Picture 3"/>
          <p:cNvPicPr>
            <a:picLocks noChangeAspect="1"/>
          </p:cNvPicPr>
          <p:nvPr/>
        </p:nvPicPr>
        <p:blipFill>
          <a:blip r:embed="rId2"/>
          <a:stretch>
            <a:fillRect/>
          </a:stretch>
        </p:blipFill>
        <p:spPr>
          <a:xfrm>
            <a:off x="452437" y="1499566"/>
            <a:ext cx="11287125" cy="3600450"/>
          </a:xfrm>
          <a:prstGeom prst="rect">
            <a:avLst/>
          </a:prstGeom>
        </p:spPr>
      </p:pic>
      <p:pic>
        <p:nvPicPr>
          <p:cNvPr id="5" name="Picture 4"/>
          <p:cNvPicPr>
            <a:picLocks noChangeAspect="1"/>
          </p:cNvPicPr>
          <p:nvPr/>
        </p:nvPicPr>
        <p:blipFill>
          <a:blip r:embed="rId3"/>
          <a:stretch>
            <a:fillRect/>
          </a:stretch>
        </p:blipFill>
        <p:spPr>
          <a:xfrm>
            <a:off x="2285999" y="5189055"/>
            <a:ext cx="7620000" cy="1409700"/>
          </a:xfrm>
          <a:prstGeom prst="rect">
            <a:avLst/>
          </a:prstGeom>
        </p:spPr>
      </p:pic>
    </p:spTree>
    <p:extLst>
      <p:ext uri="{BB962C8B-B14F-4D97-AF65-F5344CB8AC3E}">
        <p14:creationId xmlns:p14="http://schemas.microsoft.com/office/powerpoint/2010/main" val="2710722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3437" y="-9525"/>
            <a:ext cx="10525125" cy="6877050"/>
          </a:xfrm>
          <a:prstGeom prst="rect">
            <a:avLst/>
          </a:prstGeom>
        </p:spPr>
      </p:pic>
    </p:spTree>
    <p:extLst>
      <p:ext uri="{BB962C8B-B14F-4D97-AF65-F5344CB8AC3E}">
        <p14:creationId xmlns:p14="http://schemas.microsoft.com/office/powerpoint/2010/main" val="2172792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 and covariant</a:t>
            </a:r>
            <a:endParaRPr lang="en-US" dirty="0"/>
          </a:p>
        </p:txBody>
      </p:sp>
      <p:pic>
        <p:nvPicPr>
          <p:cNvPr id="4" name="Picture 3"/>
          <p:cNvPicPr>
            <a:picLocks noChangeAspect="1"/>
          </p:cNvPicPr>
          <p:nvPr/>
        </p:nvPicPr>
        <p:blipFill>
          <a:blip r:embed="rId2"/>
          <a:stretch>
            <a:fillRect/>
          </a:stretch>
        </p:blipFill>
        <p:spPr>
          <a:xfrm>
            <a:off x="2246450" y="1475694"/>
            <a:ext cx="7699099" cy="5382306"/>
          </a:xfrm>
          <a:prstGeom prst="rect">
            <a:avLst/>
          </a:prstGeom>
        </p:spPr>
      </p:pic>
    </p:spTree>
    <p:extLst>
      <p:ext uri="{BB962C8B-B14F-4D97-AF65-F5344CB8AC3E}">
        <p14:creationId xmlns:p14="http://schemas.microsoft.com/office/powerpoint/2010/main" val="2717103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8650" y="109331"/>
            <a:ext cx="10934700" cy="6619461"/>
          </a:xfrm>
          <a:prstGeom prst="rect">
            <a:avLst/>
          </a:prstGeom>
        </p:spPr>
      </p:pic>
    </p:spTree>
    <p:extLst>
      <p:ext uri="{BB962C8B-B14F-4D97-AF65-F5344CB8AC3E}">
        <p14:creationId xmlns:p14="http://schemas.microsoft.com/office/powerpoint/2010/main" val="2302423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1987" y="47625"/>
            <a:ext cx="10868025" cy="6762750"/>
          </a:xfrm>
          <a:prstGeom prst="rect">
            <a:avLst/>
          </a:prstGeom>
        </p:spPr>
      </p:pic>
    </p:spTree>
    <p:extLst>
      <p:ext uri="{BB962C8B-B14F-4D97-AF65-F5344CB8AC3E}">
        <p14:creationId xmlns:p14="http://schemas.microsoft.com/office/powerpoint/2010/main" val="11978037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647700"/>
            <a:ext cx="11277600" cy="5562600"/>
          </a:xfrm>
          <a:prstGeom prst="rect">
            <a:avLst/>
          </a:prstGeom>
        </p:spPr>
      </p:pic>
    </p:spTree>
    <p:extLst>
      <p:ext uri="{BB962C8B-B14F-4D97-AF65-F5344CB8AC3E}">
        <p14:creationId xmlns:p14="http://schemas.microsoft.com/office/powerpoint/2010/main" val="2105976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Panorama stitching</a:t>
            </a:r>
            <a:endParaRPr lang="en-US" dirty="0"/>
          </a:p>
        </p:txBody>
      </p:sp>
      <p:pic>
        <p:nvPicPr>
          <p:cNvPr id="4" name="Picture 3"/>
          <p:cNvPicPr>
            <a:picLocks noChangeAspect="1"/>
          </p:cNvPicPr>
          <p:nvPr/>
        </p:nvPicPr>
        <p:blipFill>
          <a:blip r:embed="rId2"/>
          <a:stretch>
            <a:fillRect/>
          </a:stretch>
        </p:blipFill>
        <p:spPr>
          <a:xfrm>
            <a:off x="295275" y="1583221"/>
            <a:ext cx="11601450" cy="4705350"/>
          </a:xfrm>
          <a:prstGeom prst="rect">
            <a:avLst/>
          </a:prstGeom>
        </p:spPr>
      </p:pic>
    </p:spTree>
    <p:extLst>
      <p:ext uri="{BB962C8B-B14F-4D97-AF65-F5344CB8AC3E}">
        <p14:creationId xmlns:p14="http://schemas.microsoft.com/office/powerpoint/2010/main" val="2346437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5009" y="423941"/>
            <a:ext cx="10739851" cy="5549891"/>
          </a:xfrm>
          <a:prstGeom prst="rect">
            <a:avLst/>
          </a:prstGeom>
        </p:spPr>
      </p:pic>
    </p:spTree>
    <p:extLst>
      <p:ext uri="{BB962C8B-B14F-4D97-AF65-F5344CB8AC3E}">
        <p14:creationId xmlns:p14="http://schemas.microsoft.com/office/powerpoint/2010/main" val="31609305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Corners</a:t>
            </a:r>
            <a:endParaRPr lang="en-US" dirty="0"/>
          </a:p>
        </p:txBody>
      </p:sp>
      <p:pic>
        <p:nvPicPr>
          <p:cNvPr id="3" name="Picture 2"/>
          <p:cNvPicPr>
            <a:picLocks noChangeAspect="1"/>
          </p:cNvPicPr>
          <p:nvPr/>
        </p:nvPicPr>
        <p:blipFill>
          <a:blip r:embed="rId2"/>
          <a:stretch>
            <a:fillRect/>
          </a:stretch>
        </p:blipFill>
        <p:spPr>
          <a:xfrm>
            <a:off x="114300" y="1431234"/>
            <a:ext cx="11963400" cy="5160686"/>
          </a:xfrm>
          <a:prstGeom prst="rect">
            <a:avLst/>
          </a:prstGeom>
        </p:spPr>
      </p:pic>
    </p:spTree>
    <p:extLst>
      <p:ext uri="{BB962C8B-B14F-4D97-AF65-F5344CB8AC3E}">
        <p14:creationId xmlns:p14="http://schemas.microsoft.com/office/powerpoint/2010/main" val="2647086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lstStyle/>
          <a:p>
            <a:r>
              <a:rPr lang="en-US" dirty="0" smtClean="0"/>
              <a:t>HOG</a:t>
            </a:r>
          </a:p>
          <a:p>
            <a:r>
              <a:rPr lang="en-US" dirty="0" smtClean="0"/>
              <a:t>Interest points</a:t>
            </a:r>
          </a:p>
          <a:p>
            <a:pPr lvl="1"/>
            <a:r>
              <a:rPr lang="en-US" dirty="0" smtClean="0"/>
              <a:t>Corners</a:t>
            </a:r>
          </a:p>
          <a:p>
            <a:pPr lvl="1"/>
            <a:r>
              <a:rPr lang="en-US" dirty="0" smtClean="0"/>
              <a:t>SIFT</a:t>
            </a:r>
          </a:p>
          <a:p>
            <a:r>
              <a:rPr lang="en-US" dirty="0" smtClean="0"/>
              <a:t>Bag of words encoding</a:t>
            </a:r>
          </a:p>
          <a:p>
            <a:r>
              <a:rPr lang="en-US" dirty="0" smtClean="0"/>
              <a:t>First step towards deep learning - GIST</a:t>
            </a:r>
            <a:endParaRPr lang="en-US" dirty="0"/>
          </a:p>
        </p:txBody>
      </p:sp>
    </p:spTree>
    <p:extLst>
      <p:ext uri="{BB962C8B-B14F-4D97-AF65-F5344CB8AC3E}">
        <p14:creationId xmlns:p14="http://schemas.microsoft.com/office/powerpoint/2010/main" val="1733442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9250" y="328612"/>
            <a:ext cx="8953500" cy="6200775"/>
          </a:xfrm>
          <a:prstGeom prst="rect">
            <a:avLst/>
          </a:prstGeom>
        </p:spPr>
      </p:pic>
    </p:spTree>
    <p:extLst>
      <p:ext uri="{BB962C8B-B14F-4D97-AF65-F5344CB8AC3E}">
        <p14:creationId xmlns:p14="http://schemas.microsoft.com/office/powerpoint/2010/main" val="3176876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0112" y="690562"/>
            <a:ext cx="10391775" cy="5476875"/>
          </a:xfrm>
          <a:prstGeom prst="rect">
            <a:avLst/>
          </a:prstGeom>
        </p:spPr>
      </p:pic>
    </p:spTree>
    <p:extLst>
      <p:ext uri="{BB962C8B-B14F-4D97-AF65-F5344CB8AC3E}">
        <p14:creationId xmlns:p14="http://schemas.microsoft.com/office/powerpoint/2010/main" val="701517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2925" y="681037"/>
            <a:ext cx="11106150" cy="5495925"/>
          </a:xfrm>
          <a:prstGeom prst="rect">
            <a:avLst/>
          </a:prstGeom>
        </p:spPr>
      </p:pic>
    </p:spTree>
    <p:extLst>
      <p:ext uri="{BB962C8B-B14F-4D97-AF65-F5344CB8AC3E}">
        <p14:creationId xmlns:p14="http://schemas.microsoft.com/office/powerpoint/2010/main" val="2034509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89927" y="437943"/>
            <a:ext cx="4133850" cy="714375"/>
          </a:xfrm>
          <a:prstGeom prst="rect">
            <a:avLst/>
          </a:prstGeom>
        </p:spPr>
      </p:pic>
      <p:pic>
        <p:nvPicPr>
          <p:cNvPr id="5" name="Picture 4"/>
          <p:cNvPicPr>
            <a:picLocks noChangeAspect="1"/>
          </p:cNvPicPr>
          <p:nvPr/>
        </p:nvPicPr>
        <p:blipFill>
          <a:blip r:embed="rId3"/>
          <a:stretch>
            <a:fillRect/>
          </a:stretch>
        </p:blipFill>
        <p:spPr>
          <a:xfrm>
            <a:off x="4137577" y="1608690"/>
            <a:ext cx="3638550" cy="619125"/>
          </a:xfrm>
          <a:prstGeom prst="rect">
            <a:avLst/>
          </a:prstGeom>
        </p:spPr>
      </p:pic>
      <p:pic>
        <p:nvPicPr>
          <p:cNvPr id="6" name="Picture 5"/>
          <p:cNvPicPr>
            <a:picLocks noChangeAspect="1"/>
          </p:cNvPicPr>
          <p:nvPr/>
        </p:nvPicPr>
        <p:blipFill>
          <a:blip r:embed="rId4"/>
          <a:stretch>
            <a:fillRect/>
          </a:stretch>
        </p:blipFill>
        <p:spPr>
          <a:xfrm>
            <a:off x="1442831" y="2867853"/>
            <a:ext cx="3124200" cy="704850"/>
          </a:xfrm>
          <a:prstGeom prst="rect">
            <a:avLst/>
          </a:prstGeom>
        </p:spPr>
      </p:pic>
      <p:pic>
        <p:nvPicPr>
          <p:cNvPr id="7" name="Picture 6"/>
          <p:cNvPicPr>
            <a:picLocks noChangeAspect="1"/>
          </p:cNvPicPr>
          <p:nvPr/>
        </p:nvPicPr>
        <p:blipFill>
          <a:blip r:embed="rId5"/>
          <a:stretch>
            <a:fillRect/>
          </a:stretch>
        </p:blipFill>
        <p:spPr>
          <a:xfrm>
            <a:off x="5956852" y="2824990"/>
            <a:ext cx="3438525" cy="790575"/>
          </a:xfrm>
          <a:prstGeom prst="rect">
            <a:avLst/>
          </a:prstGeom>
        </p:spPr>
      </p:pic>
      <p:pic>
        <p:nvPicPr>
          <p:cNvPr id="8" name="Picture 7"/>
          <p:cNvPicPr>
            <a:picLocks noChangeAspect="1"/>
          </p:cNvPicPr>
          <p:nvPr/>
        </p:nvPicPr>
        <p:blipFill>
          <a:blip r:embed="rId6"/>
          <a:stretch>
            <a:fillRect/>
          </a:stretch>
        </p:blipFill>
        <p:spPr>
          <a:xfrm>
            <a:off x="4770989" y="4017686"/>
            <a:ext cx="2371725" cy="790575"/>
          </a:xfrm>
          <a:prstGeom prst="rect">
            <a:avLst/>
          </a:prstGeom>
        </p:spPr>
      </p:pic>
      <p:sp>
        <p:nvSpPr>
          <p:cNvPr id="9" name="Rectangle 8"/>
          <p:cNvSpPr/>
          <p:nvPr/>
        </p:nvSpPr>
        <p:spPr>
          <a:xfrm>
            <a:off x="4567031" y="3900487"/>
            <a:ext cx="2738230" cy="1108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4770989" y="5285959"/>
            <a:ext cx="2390775" cy="1362075"/>
          </a:xfrm>
          <a:prstGeom prst="rect">
            <a:avLst/>
          </a:prstGeom>
        </p:spPr>
      </p:pic>
      <p:sp>
        <p:nvSpPr>
          <p:cNvPr id="11" name="Rectangle 10"/>
          <p:cNvSpPr/>
          <p:nvPr/>
        </p:nvSpPr>
        <p:spPr>
          <a:xfrm>
            <a:off x="4770989" y="5208104"/>
            <a:ext cx="2390775" cy="1439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Callout 11"/>
          <p:cNvSpPr/>
          <p:nvPr/>
        </p:nvSpPr>
        <p:spPr>
          <a:xfrm>
            <a:off x="7543800" y="3900487"/>
            <a:ext cx="2882348" cy="1983478"/>
          </a:xfrm>
          <a:prstGeom prst="wedgeEllipseCallout">
            <a:avLst>
              <a:gd name="adj1" fmla="val -56695"/>
              <a:gd name="adj2" fmla="val 449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Cornerness</a:t>
            </a:r>
            <a:endParaRPr lang="en-US" dirty="0"/>
          </a:p>
        </p:txBody>
      </p:sp>
    </p:spTree>
    <p:extLst>
      <p:ext uri="{BB962C8B-B14F-4D97-AF65-F5344CB8AC3E}">
        <p14:creationId xmlns:p14="http://schemas.microsoft.com/office/powerpoint/2010/main" val="3917773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8922" y="167242"/>
            <a:ext cx="8550965" cy="6582462"/>
          </a:xfrm>
          <a:prstGeom prst="rect">
            <a:avLst/>
          </a:prstGeom>
        </p:spPr>
      </p:pic>
    </p:spTree>
    <p:extLst>
      <p:ext uri="{BB962C8B-B14F-4D97-AF65-F5344CB8AC3E}">
        <p14:creationId xmlns:p14="http://schemas.microsoft.com/office/powerpoint/2010/main" val="4012041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5131" y="119270"/>
            <a:ext cx="10935528" cy="6738730"/>
          </a:xfrm>
          <a:prstGeom prst="rect">
            <a:avLst/>
          </a:prstGeom>
        </p:spPr>
      </p:pic>
    </p:spTree>
    <p:extLst>
      <p:ext uri="{BB962C8B-B14F-4D97-AF65-F5344CB8AC3E}">
        <p14:creationId xmlns:p14="http://schemas.microsoft.com/office/powerpoint/2010/main" val="32033160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Invariant Feature Transform (SIFT)</a:t>
            </a:r>
            <a:endParaRPr lang="en-US" dirty="0"/>
          </a:p>
        </p:txBody>
      </p:sp>
      <p:pic>
        <p:nvPicPr>
          <p:cNvPr id="4" name="Picture 3"/>
          <p:cNvPicPr>
            <a:picLocks noChangeAspect="1"/>
          </p:cNvPicPr>
          <p:nvPr/>
        </p:nvPicPr>
        <p:blipFill>
          <a:blip r:embed="rId2"/>
          <a:stretch>
            <a:fillRect/>
          </a:stretch>
        </p:blipFill>
        <p:spPr>
          <a:xfrm>
            <a:off x="996622" y="2295939"/>
            <a:ext cx="10198755" cy="3625298"/>
          </a:xfrm>
          <a:prstGeom prst="rect">
            <a:avLst/>
          </a:prstGeom>
        </p:spPr>
      </p:pic>
      <p:sp>
        <p:nvSpPr>
          <p:cNvPr id="5" name="Footer Placeholder 4"/>
          <p:cNvSpPr>
            <a:spLocks noGrp="1"/>
          </p:cNvSpPr>
          <p:nvPr>
            <p:ph type="ftr" sz="quarter" idx="11"/>
          </p:nvPr>
        </p:nvSpPr>
        <p:spPr/>
        <p:txBody>
          <a:bodyPr/>
          <a:lstStyle/>
          <a:p>
            <a:r>
              <a:rPr lang="en-US" dirty="0" smtClean="0"/>
              <a:t>Lowe, ICCV 2004</a:t>
            </a:r>
            <a:endParaRPr lang="en-US" dirty="0"/>
          </a:p>
        </p:txBody>
      </p:sp>
    </p:spTree>
    <p:extLst>
      <p:ext uri="{BB962C8B-B14F-4D97-AF65-F5344CB8AC3E}">
        <p14:creationId xmlns:p14="http://schemas.microsoft.com/office/powerpoint/2010/main" val="30531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a:t>
            </a:r>
            <a:r>
              <a:rPr lang="en-US" dirty="0" err="1"/>
              <a:t>Keypoint</a:t>
            </a:r>
            <a:r>
              <a:rPr lang="en-US" dirty="0"/>
              <a:t> descriptors: Used for Matching</a:t>
            </a:r>
          </a:p>
        </p:txBody>
      </p:sp>
      <p:pic>
        <p:nvPicPr>
          <p:cNvPr id="8" name="Picture 4" descr="sift-feat">
            <a:extLst>
              <a:ext uri="{FF2B5EF4-FFF2-40B4-BE49-F238E27FC236}">
                <a16:creationId xmlns:a16="http://schemas.microsoft.com/office/drawing/2014/main" id="{978E1B41-FD45-8A45-B0E1-E026AB448D72}"/>
              </a:ext>
            </a:extLst>
          </p:cNvPr>
          <p:cNvPicPr>
            <a:picLocks noChangeAspect="1" noChangeArrowheads="1"/>
          </p:cNvPicPr>
          <p:nvPr/>
        </p:nvPicPr>
        <p:blipFill>
          <a:blip r:embed="rId3" cstate="print"/>
          <a:srcRect/>
          <a:stretch>
            <a:fillRect/>
          </a:stretch>
        </p:blipFill>
        <p:spPr bwMode="auto">
          <a:xfrm>
            <a:off x="1676400" y="1959193"/>
            <a:ext cx="8808320" cy="3505200"/>
          </a:xfrm>
          <a:prstGeom prst="rect">
            <a:avLst/>
          </a:prstGeom>
          <a:noFill/>
          <a:ln w="9525">
            <a:noFill/>
            <a:miter lim="800000"/>
            <a:headEnd/>
            <a:tailEnd/>
          </a:ln>
        </p:spPr>
      </p:pic>
      <p:sp>
        <p:nvSpPr>
          <p:cNvPr id="9" name="TextBox 8">
            <a:extLst>
              <a:ext uri="{FF2B5EF4-FFF2-40B4-BE49-F238E27FC236}">
                <a16:creationId xmlns:a16="http://schemas.microsoft.com/office/drawing/2014/main" id="{D0827A0F-5021-3142-9BA7-3A9849983CFE}"/>
              </a:ext>
            </a:extLst>
          </p:cNvPr>
          <p:cNvSpPr txBox="1"/>
          <p:nvPr/>
        </p:nvSpPr>
        <p:spPr>
          <a:xfrm>
            <a:off x="9849051" y="6509187"/>
            <a:ext cx="2273571" cy="318100"/>
          </a:xfrm>
          <a:prstGeom prst="rect">
            <a:avLst/>
          </a:prstGeom>
          <a:noFill/>
        </p:spPr>
        <p:txBody>
          <a:bodyPr wrap="none" rtlCol="0">
            <a:spAutoFit/>
          </a:bodyPr>
          <a:lstStyle/>
          <a:p>
            <a:r>
              <a:rPr lang="en-US" sz="1467" dirty="0"/>
              <a:t>Figure by Svetlana </a:t>
            </a:r>
            <a:r>
              <a:rPr lang="en-US" sz="1467" dirty="0" err="1"/>
              <a:t>Lazebnik</a:t>
            </a:r>
            <a:endParaRPr lang="en-US" sz="1467" dirty="0"/>
          </a:p>
        </p:txBody>
      </p:sp>
      <p:pic>
        <p:nvPicPr>
          <p:cNvPr id="10" name="Picture 2" descr="gradient-descriptor.png">
            <a:extLst>
              <a:ext uri="{FF2B5EF4-FFF2-40B4-BE49-F238E27FC236}">
                <a16:creationId xmlns:a16="http://schemas.microsoft.com/office/drawing/2014/main" id="{687D4A80-3CD5-8947-8AC0-15EE69D723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79" t="6009" b="16440"/>
          <a:stretch/>
        </p:blipFill>
        <p:spPr bwMode="auto">
          <a:xfrm flipH="1">
            <a:off x="6403295" y="5507229"/>
            <a:ext cx="800069" cy="7760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gradient-descriptor.png">
            <a:extLst>
              <a:ext uri="{FF2B5EF4-FFF2-40B4-BE49-F238E27FC236}">
                <a16:creationId xmlns:a16="http://schemas.microsoft.com/office/drawing/2014/main" id="{2D6AB05B-928F-084F-9216-C7A575B4D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79" t="6009" b="16440"/>
          <a:stretch/>
        </p:blipFill>
        <p:spPr bwMode="auto">
          <a:xfrm flipH="1">
            <a:off x="5213359" y="5507229"/>
            <a:ext cx="800069" cy="77604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D3BFE5-AF84-2347-8074-422BEFA73DDE}"/>
              </a:ext>
            </a:extLst>
          </p:cNvPr>
          <p:cNvSpPr txBox="1"/>
          <p:nvPr/>
        </p:nvSpPr>
        <p:spPr>
          <a:xfrm>
            <a:off x="4202071" y="6262966"/>
            <a:ext cx="3849644" cy="461665"/>
          </a:xfrm>
          <a:prstGeom prst="rect">
            <a:avLst/>
          </a:prstGeom>
          <a:noFill/>
        </p:spPr>
        <p:txBody>
          <a:bodyPr wrap="none" rtlCol="0">
            <a:spAutoFit/>
          </a:bodyPr>
          <a:lstStyle/>
          <a:p>
            <a:r>
              <a:rPr lang="en-US" sz="2400" dirty="0"/>
              <a:t>Compare SIFT feature vectors</a:t>
            </a:r>
          </a:p>
        </p:txBody>
      </p:sp>
    </p:spTree>
    <p:extLst>
      <p:ext uri="{BB962C8B-B14F-4D97-AF65-F5344CB8AC3E}">
        <p14:creationId xmlns:p14="http://schemas.microsoft.com/office/powerpoint/2010/main" val="3109998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 stages</a:t>
            </a:r>
            <a:endParaRPr lang="en-US" dirty="0"/>
          </a:p>
        </p:txBody>
      </p:sp>
      <p:pic>
        <p:nvPicPr>
          <p:cNvPr id="3" name="Picture 2"/>
          <p:cNvPicPr>
            <a:picLocks noChangeAspect="1"/>
          </p:cNvPicPr>
          <p:nvPr/>
        </p:nvPicPr>
        <p:blipFill>
          <a:blip r:embed="rId2"/>
          <a:stretch>
            <a:fillRect/>
          </a:stretch>
        </p:blipFill>
        <p:spPr>
          <a:xfrm>
            <a:off x="1047750" y="1690688"/>
            <a:ext cx="10096500" cy="4267200"/>
          </a:xfrm>
          <a:prstGeom prst="rect">
            <a:avLst/>
          </a:prstGeom>
        </p:spPr>
      </p:pic>
    </p:spTree>
    <p:extLst>
      <p:ext uri="{BB962C8B-B14F-4D97-AF65-F5344CB8AC3E}">
        <p14:creationId xmlns:p14="http://schemas.microsoft.com/office/powerpoint/2010/main" val="1753672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Scale-space generation – step1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707" y="1292749"/>
            <a:ext cx="3428586" cy="5485738"/>
          </a:xfrm>
          <a:prstGeom prst="rect">
            <a:avLst/>
          </a:prstGeom>
        </p:spPr>
      </p:pic>
    </p:spTree>
    <p:extLst>
      <p:ext uri="{BB962C8B-B14F-4D97-AF65-F5344CB8AC3E}">
        <p14:creationId xmlns:p14="http://schemas.microsoft.com/office/powerpoint/2010/main" val="1067603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4" name="Picture 4"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5" name="Picture 5"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904463" y="1309462"/>
            <a:ext cx="8395776" cy="4516540"/>
          </a:xfrm>
          <a:prstGeom prst="rect">
            <a:avLst/>
          </a:prstGeom>
        </p:spPr>
      </p:pic>
      <p:sp>
        <p:nvSpPr>
          <p:cNvPr id="9" name="TextBox 8"/>
          <p:cNvSpPr txBox="1"/>
          <p:nvPr/>
        </p:nvSpPr>
        <p:spPr>
          <a:xfrm>
            <a:off x="953243" y="5471746"/>
            <a:ext cx="10486416" cy="4924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defTabSz="609585" latinLnBrk="1" hangingPunct="0"/>
            <a:r>
              <a:rPr lang="en-US" sz="2400" dirty="0">
                <a:solidFill>
                  <a:srgbClr val="000000"/>
                </a:solidFill>
              </a:rPr>
              <a:t>Paper by </a:t>
            </a:r>
            <a:r>
              <a:rPr lang="en-US" sz="2400" dirty="0" err="1">
                <a:solidFill>
                  <a:srgbClr val="000000"/>
                </a:solidFill>
              </a:rPr>
              <a:t>Navneet</a:t>
            </a:r>
            <a:r>
              <a:rPr lang="en-US" sz="2400" dirty="0">
                <a:solidFill>
                  <a:srgbClr val="000000"/>
                </a:solidFill>
              </a:rPr>
              <a:t> </a:t>
            </a:r>
            <a:r>
              <a:rPr lang="en-US" sz="2400" dirty="0" err="1">
                <a:solidFill>
                  <a:srgbClr val="000000"/>
                </a:solidFill>
              </a:rPr>
              <a:t>Dalal</a:t>
            </a:r>
            <a:r>
              <a:rPr lang="en-US" sz="2400" dirty="0">
                <a:solidFill>
                  <a:srgbClr val="000000"/>
                </a:solidFill>
              </a:rPr>
              <a:t> &amp; Bill </a:t>
            </a:r>
            <a:r>
              <a:rPr lang="en-US" sz="2400" dirty="0" err="1">
                <a:solidFill>
                  <a:srgbClr val="000000"/>
                </a:solidFill>
              </a:rPr>
              <a:t>Triggs</a:t>
            </a:r>
            <a:r>
              <a:rPr lang="en-US" sz="2400" dirty="0">
                <a:solidFill>
                  <a:srgbClr val="000000"/>
                </a:solidFill>
              </a:rPr>
              <a:t> presented at CVPR 2005 for detecting people. </a:t>
            </a:r>
            <a:endParaRPr lang="en-US" sz="24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643576"/>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of Gaussian – step2</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707" y="1372262"/>
            <a:ext cx="3428586" cy="5485738"/>
          </a:xfrm>
          <a:prstGeom prst="rect">
            <a:avLst/>
          </a:prstGeom>
        </p:spPr>
      </p:pic>
    </p:spTree>
    <p:extLst>
      <p:ext uri="{BB962C8B-B14F-4D97-AF65-F5344CB8AC3E}">
        <p14:creationId xmlns:p14="http://schemas.microsoft.com/office/powerpoint/2010/main" val="983059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5312" y="1390650"/>
            <a:ext cx="11001375" cy="4076700"/>
          </a:xfrm>
          <a:prstGeom prst="rect">
            <a:avLst/>
          </a:prstGeom>
        </p:spPr>
      </p:pic>
    </p:spTree>
    <p:extLst>
      <p:ext uri="{BB962C8B-B14F-4D97-AF65-F5344CB8AC3E}">
        <p14:creationId xmlns:p14="http://schemas.microsoft.com/office/powerpoint/2010/main" val="3066494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250" y="161925"/>
            <a:ext cx="11239500" cy="6534150"/>
          </a:xfrm>
          <a:prstGeom prst="rect">
            <a:avLst/>
          </a:prstGeom>
        </p:spPr>
      </p:pic>
    </p:spTree>
    <p:extLst>
      <p:ext uri="{BB962C8B-B14F-4D97-AF65-F5344CB8AC3E}">
        <p14:creationId xmlns:p14="http://schemas.microsoft.com/office/powerpoint/2010/main" val="3619380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a:t>
            </a:r>
            <a:r>
              <a:rPr lang="en-US" dirty="0" err="1" smtClean="0"/>
              <a:t>keypoints</a:t>
            </a:r>
            <a:r>
              <a:rPr lang="en-US" dirty="0" smtClean="0"/>
              <a:t> detection – step3</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366" y="2031310"/>
            <a:ext cx="3587819" cy="3233657"/>
          </a:xfrm>
          <a:prstGeom prst="rect">
            <a:avLst/>
          </a:prstGeom>
        </p:spPr>
      </p:pic>
      <p:sp>
        <p:nvSpPr>
          <p:cNvPr id="5" name="TextBox 4"/>
          <p:cNvSpPr txBox="1"/>
          <p:nvPr/>
        </p:nvSpPr>
        <p:spPr>
          <a:xfrm>
            <a:off x="8756374" y="3146067"/>
            <a:ext cx="3123356" cy="646331"/>
          </a:xfrm>
          <a:prstGeom prst="rect">
            <a:avLst/>
          </a:prstGeom>
          <a:noFill/>
        </p:spPr>
        <p:txBody>
          <a:bodyPr wrap="none" rtlCol="0">
            <a:spAutoFit/>
          </a:bodyPr>
          <a:lstStyle/>
          <a:p>
            <a:r>
              <a:rPr lang="en-US" dirty="0" smtClean="0"/>
              <a:t>Remove </a:t>
            </a:r>
            <a:r>
              <a:rPr lang="en-US" dirty="0" err="1" smtClean="0"/>
              <a:t>keypoints</a:t>
            </a:r>
            <a:r>
              <a:rPr lang="en-US" dirty="0" smtClean="0"/>
              <a:t> if detection</a:t>
            </a:r>
          </a:p>
          <a:p>
            <a:r>
              <a:rPr lang="en-US" dirty="0" smtClean="0"/>
              <a:t>Within low illumination regions</a:t>
            </a:r>
            <a:endParaRPr lang="en-US" dirty="0"/>
          </a:p>
        </p:txBody>
      </p:sp>
    </p:spTree>
    <p:extLst>
      <p:ext uri="{BB962C8B-B14F-4D97-AF65-F5344CB8AC3E}">
        <p14:creationId xmlns:p14="http://schemas.microsoft.com/office/powerpoint/2010/main" val="32300500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70" y="0"/>
            <a:ext cx="12178929" cy="6857999"/>
          </a:xfrm>
          <a:prstGeom prst="rect">
            <a:avLst/>
          </a:prstGeom>
        </p:spPr>
      </p:pic>
    </p:spTree>
    <p:extLst>
      <p:ext uri="{BB962C8B-B14F-4D97-AF65-F5344CB8AC3E}">
        <p14:creationId xmlns:p14="http://schemas.microsoft.com/office/powerpoint/2010/main" val="403754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assignment</a:t>
            </a:r>
            <a:endParaRPr lang="en-US" dirty="0"/>
          </a:p>
        </p:txBody>
      </p:sp>
      <p:pic>
        <p:nvPicPr>
          <p:cNvPr id="4" name="Picture 3"/>
          <p:cNvPicPr>
            <a:picLocks noChangeAspect="1"/>
          </p:cNvPicPr>
          <p:nvPr/>
        </p:nvPicPr>
        <p:blipFill>
          <a:blip r:embed="rId2"/>
          <a:stretch>
            <a:fillRect/>
          </a:stretch>
        </p:blipFill>
        <p:spPr>
          <a:xfrm>
            <a:off x="1958008" y="1415341"/>
            <a:ext cx="8481598" cy="5442659"/>
          </a:xfrm>
          <a:prstGeom prst="rect">
            <a:avLst/>
          </a:prstGeom>
        </p:spPr>
      </p:pic>
    </p:spTree>
    <p:extLst>
      <p:ext uri="{BB962C8B-B14F-4D97-AF65-F5344CB8AC3E}">
        <p14:creationId xmlns:p14="http://schemas.microsoft.com/office/powerpoint/2010/main" val="2856246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Descriptors</a:t>
            </a:r>
            <a:endParaRPr lang="en-US" dirty="0"/>
          </a:p>
        </p:txBody>
      </p:sp>
      <p:pic>
        <p:nvPicPr>
          <p:cNvPr id="4" name="Picture 3"/>
          <p:cNvPicPr>
            <a:picLocks noChangeAspect="1"/>
          </p:cNvPicPr>
          <p:nvPr/>
        </p:nvPicPr>
        <p:blipFill>
          <a:blip r:embed="rId2"/>
          <a:stretch>
            <a:fillRect/>
          </a:stretch>
        </p:blipFill>
        <p:spPr>
          <a:xfrm>
            <a:off x="1114425" y="1836461"/>
            <a:ext cx="10420350" cy="4238625"/>
          </a:xfrm>
          <a:prstGeom prst="rect">
            <a:avLst/>
          </a:prstGeom>
        </p:spPr>
      </p:pic>
    </p:spTree>
    <p:extLst>
      <p:ext uri="{BB962C8B-B14F-4D97-AF65-F5344CB8AC3E}">
        <p14:creationId xmlns:p14="http://schemas.microsoft.com/office/powerpoint/2010/main" val="2990125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817" y="-13928"/>
            <a:ext cx="10234198" cy="6871928"/>
          </a:xfrm>
          <a:prstGeom prst="rect">
            <a:avLst/>
          </a:prstGeom>
        </p:spPr>
      </p:pic>
    </p:spTree>
    <p:extLst>
      <p:ext uri="{BB962C8B-B14F-4D97-AF65-F5344CB8AC3E}">
        <p14:creationId xmlns:p14="http://schemas.microsoft.com/office/powerpoint/2010/main" val="3360931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words</a:t>
            </a:r>
            <a:endParaRPr lang="en-US" dirty="0"/>
          </a:p>
        </p:txBody>
      </p:sp>
      <p:pic>
        <p:nvPicPr>
          <p:cNvPr id="4" name="Picture 3"/>
          <p:cNvPicPr>
            <a:picLocks noChangeAspect="1"/>
          </p:cNvPicPr>
          <p:nvPr/>
        </p:nvPicPr>
        <p:blipFill>
          <a:blip r:embed="rId2"/>
          <a:stretch>
            <a:fillRect/>
          </a:stretch>
        </p:blipFill>
        <p:spPr>
          <a:xfrm>
            <a:off x="4542181" y="932316"/>
            <a:ext cx="7107307" cy="5407399"/>
          </a:xfrm>
          <a:prstGeom prst="rect">
            <a:avLst/>
          </a:prstGeom>
        </p:spPr>
      </p:pic>
    </p:spTree>
    <p:extLst>
      <p:ext uri="{BB962C8B-B14F-4D97-AF65-F5344CB8AC3E}">
        <p14:creationId xmlns:p14="http://schemas.microsoft.com/office/powerpoint/2010/main" val="3064447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A594-82AB-BC4A-B848-11A3C727F7D7}"/>
              </a:ext>
            </a:extLst>
          </p:cNvPr>
          <p:cNvSpPr>
            <a:spLocks noGrp="1"/>
          </p:cNvSpPr>
          <p:nvPr>
            <p:ph type="title"/>
          </p:nvPr>
        </p:nvSpPr>
        <p:spPr>
          <a:xfrm>
            <a:off x="541064" y="373835"/>
            <a:ext cx="11353800" cy="1325563"/>
          </a:xfrm>
        </p:spPr>
        <p:txBody>
          <a:bodyPr>
            <a:normAutofit/>
          </a:bodyPr>
          <a:lstStyle/>
          <a:p>
            <a:r>
              <a:rPr lang="en-US" dirty="0"/>
              <a:t>Image Features: Bag of (Visual) Words Representation</a:t>
            </a:r>
          </a:p>
        </p:txBody>
      </p:sp>
      <p:pic>
        <p:nvPicPr>
          <p:cNvPr id="6" name="Picture 5">
            <a:extLst>
              <a:ext uri="{FF2B5EF4-FFF2-40B4-BE49-F238E27FC236}">
                <a16:creationId xmlns:a16="http://schemas.microsoft.com/office/drawing/2014/main" id="{353E754D-971C-5F47-B84B-046B9BB803A1}"/>
              </a:ext>
            </a:extLst>
          </p:cNvPr>
          <p:cNvPicPr>
            <a:picLocks noChangeAspect="1"/>
          </p:cNvPicPr>
          <p:nvPr/>
        </p:nvPicPr>
        <p:blipFill>
          <a:blip r:embed="rId2"/>
          <a:stretch>
            <a:fillRect/>
          </a:stretch>
        </p:blipFill>
        <p:spPr>
          <a:xfrm>
            <a:off x="2794732" y="1582801"/>
            <a:ext cx="6131801" cy="4577260"/>
          </a:xfrm>
          <a:prstGeom prst="rect">
            <a:avLst/>
          </a:prstGeom>
        </p:spPr>
      </p:pic>
      <p:sp>
        <p:nvSpPr>
          <p:cNvPr id="7" name="TextBox 6">
            <a:extLst>
              <a:ext uri="{FF2B5EF4-FFF2-40B4-BE49-F238E27FC236}">
                <a16:creationId xmlns:a16="http://schemas.microsoft.com/office/drawing/2014/main" id="{264C0E9C-22D2-A642-B03A-6F5262961564}"/>
              </a:ext>
            </a:extLst>
          </p:cNvPr>
          <p:cNvSpPr txBox="1"/>
          <p:nvPr/>
        </p:nvSpPr>
        <p:spPr>
          <a:xfrm>
            <a:off x="10508589" y="6493885"/>
            <a:ext cx="1377939" cy="348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609585" latinLnBrk="1" hangingPunct="0"/>
            <a:r>
              <a:rPr lang="en-US" sz="1467" dirty="0">
                <a:solidFill>
                  <a:srgbClr val="000000"/>
                </a:solidFill>
              </a:rPr>
              <a:t>s</a:t>
            </a:r>
            <a:r>
              <a:rPr lang="en-US" sz="1467" dirty="0">
                <a:solidFill>
                  <a:srgbClr val="000000"/>
                </a:solidFill>
                <a:latin typeface="Calibri"/>
                <a:ea typeface="Calibri"/>
                <a:cs typeface="Calibri"/>
                <a:sym typeface="Calibri"/>
              </a:rPr>
              <a:t>lide by </a:t>
            </a:r>
            <a:r>
              <a:rPr lang="en-US" sz="1467" dirty="0" err="1">
                <a:solidFill>
                  <a:srgbClr val="000000"/>
                </a:solidFill>
                <a:latin typeface="Calibri"/>
                <a:ea typeface="Calibri"/>
                <a:cs typeface="Calibri"/>
                <a:sym typeface="Calibri"/>
              </a:rPr>
              <a:t>Fei-fei</a:t>
            </a:r>
            <a:r>
              <a:rPr lang="en-US" sz="1467" dirty="0">
                <a:solidFill>
                  <a:srgbClr val="000000"/>
                </a:solidFill>
                <a:latin typeface="Calibri"/>
                <a:ea typeface="Calibri"/>
                <a:cs typeface="Calibri"/>
                <a:sym typeface="Calibri"/>
              </a:rPr>
              <a:t> Li</a:t>
            </a:r>
          </a:p>
        </p:txBody>
      </p:sp>
      <p:sp>
        <p:nvSpPr>
          <p:cNvPr id="3" name="Rectangle 2">
            <a:extLst>
              <a:ext uri="{FF2B5EF4-FFF2-40B4-BE49-F238E27FC236}">
                <a16:creationId xmlns:a16="http://schemas.microsoft.com/office/drawing/2014/main" id="{B688DAFE-3BD5-0C46-B289-8B575634D3EF}"/>
              </a:ext>
            </a:extLst>
          </p:cNvPr>
          <p:cNvSpPr/>
          <p:nvPr/>
        </p:nvSpPr>
        <p:spPr>
          <a:xfrm>
            <a:off x="-84681" y="6247665"/>
            <a:ext cx="9270009" cy="461665"/>
          </a:xfrm>
          <a:prstGeom prst="rect">
            <a:avLst/>
          </a:prstGeom>
        </p:spPr>
        <p:txBody>
          <a:bodyPr wrap="square">
            <a:spAutoFit/>
          </a:bodyPr>
          <a:lstStyle/>
          <a:p>
            <a:r>
              <a:rPr lang="en-US" sz="2400" dirty="0"/>
              <a:t>	Bag of Features (read more in Gabriela </a:t>
            </a:r>
            <a:r>
              <a:rPr lang="en-US" sz="2400" dirty="0" err="1"/>
              <a:t>Csurka’s</a:t>
            </a:r>
            <a:r>
              <a:rPr lang="en-US" sz="2400" dirty="0"/>
              <a:t> ECCV 2004 paper)</a:t>
            </a:r>
          </a:p>
        </p:txBody>
      </p:sp>
    </p:spTree>
    <p:extLst>
      <p:ext uri="{BB962C8B-B14F-4D97-AF65-F5344CB8AC3E}">
        <p14:creationId xmlns:p14="http://schemas.microsoft.com/office/powerpoint/2010/main" val="2246512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4" name="Picture 4"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5" name="Picture 5"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10" name="Picture 9">
            <a:extLst>
              <a:ext uri="{FF2B5EF4-FFF2-40B4-BE49-F238E27FC236}">
                <a16:creationId xmlns:a16="http://schemas.microsoft.com/office/drawing/2014/main" id="{FD5498B6-7A6F-C644-BDE4-0587B94A1DA7}"/>
              </a:ext>
            </a:extLst>
          </p:cNvPr>
          <p:cNvPicPr>
            <a:picLocks noChangeAspect="1"/>
          </p:cNvPicPr>
          <p:nvPr/>
        </p:nvPicPr>
        <p:blipFill>
          <a:blip r:embed="rId3"/>
          <a:stretch>
            <a:fillRect/>
          </a:stretch>
        </p:blipFill>
        <p:spPr>
          <a:xfrm>
            <a:off x="2025227" y="1391455"/>
            <a:ext cx="7653867" cy="3810000"/>
          </a:xfrm>
          <a:prstGeom prst="rect">
            <a:avLst/>
          </a:prstGeom>
        </p:spPr>
      </p:pic>
    </p:spTree>
    <p:extLst>
      <p:ext uri="{BB962C8B-B14F-4D97-AF65-F5344CB8AC3E}">
        <p14:creationId xmlns:p14="http://schemas.microsoft.com/office/powerpoint/2010/main" val="3351791415"/>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4CED7-B366-F341-A4A6-6D99AB26C540}"/>
              </a:ext>
            </a:extLst>
          </p:cNvPr>
          <p:cNvPicPr>
            <a:picLocks noChangeAspect="1"/>
          </p:cNvPicPr>
          <p:nvPr/>
        </p:nvPicPr>
        <p:blipFill rotWithShape="1">
          <a:blip r:embed="rId2"/>
          <a:srcRect b="40305"/>
          <a:stretch/>
        </p:blipFill>
        <p:spPr>
          <a:xfrm>
            <a:off x="4367526" y="309967"/>
            <a:ext cx="6155837" cy="3450956"/>
          </a:xfrm>
          <a:prstGeom prst="rect">
            <a:avLst/>
          </a:prstGeom>
        </p:spPr>
      </p:pic>
      <p:sp>
        <p:nvSpPr>
          <p:cNvPr id="5" name="TextBox 4">
            <a:extLst>
              <a:ext uri="{FF2B5EF4-FFF2-40B4-BE49-F238E27FC236}">
                <a16:creationId xmlns:a16="http://schemas.microsoft.com/office/drawing/2014/main" id="{7FD3AFD0-0FBA-294B-A992-4AC31F2BEEDA}"/>
              </a:ext>
            </a:extLst>
          </p:cNvPr>
          <p:cNvSpPr txBox="1"/>
          <p:nvPr/>
        </p:nvSpPr>
        <p:spPr>
          <a:xfrm>
            <a:off x="10508589" y="6493885"/>
            <a:ext cx="1377939" cy="348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609585" latinLnBrk="1" hangingPunct="0"/>
            <a:r>
              <a:rPr lang="en-US" sz="1467" dirty="0">
                <a:solidFill>
                  <a:srgbClr val="000000"/>
                </a:solidFill>
              </a:rPr>
              <a:t>s</a:t>
            </a:r>
            <a:r>
              <a:rPr lang="en-US" sz="1467" dirty="0">
                <a:solidFill>
                  <a:srgbClr val="000000"/>
                </a:solidFill>
                <a:latin typeface="Calibri"/>
                <a:ea typeface="Calibri"/>
                <a:cs typeface="Calibri"/>
                <a:sym typeface="Calibri"/>
              </a:rPr>
              <a:t>lide by </a:t>
            </a:r>
            <a:r>
              <a:rPr lang="en-US" sz="1467" dirty="0" err="1">
                <a:solidFill>
                  <a:srgbClr val="000000"/>
                </a:solidFill>
                <a:latin typeface="Calibri"/>
                <a:ea typeface="Calibri"/>
                <a:cs typeface="Calibri"/>
                <a:sym typeface="Calibri"/>
              </a:rPr>
              <a:t>Fei-fei</a:t>
            </a:r>
            <a:r>
              <a:rPr lang="en-US" sz="1467" dirty="0">
                <a:solidFill>
                  <a:srgbClr val="000000"/>
                </a:solidFill>
                <a:latin typeface="Calibri"/>
                <a:ea typeface="Calibri"/>
                <a:cs typeface="Calibri"/>
                <a:sym typeface="Calibri"/>
              </a:rPr>
              <a:t> Li</a:t>
            </a:r>
          </a:p>
        </p:txBody>
      </p:sp>
      <p:sp>
        <p:nvSpPr>
          <p:cNvPr id="2" name="TextBox 1">
            <a:extLst>
              <a:ext uri="{FF2B5EF4-FFF2-40B4-BE49-F238E27FC236}">
                <a16:creationId xmlns:a16="http://schemas.microsoft.com/office/drawing/2014/main" id="{2BCA4D85-8FE4-A54C-BDD7-BDB02EC18123}"/>
              </a:ext>
            </a:extLst>
          </p:cNvPr>
          <p:cNvSpPr txBox="1"/>
          <p:nvPr/>
        </p:nvSpPr>
        <p:spPr>
          <a:xfrm>
            <a:off x="299633" y="2684542"/>
            <a:ext cx="2397072" cy="1200329"/>
          </a:xfrm>
          <a:prstGeom prst="rect">
            <a:avLst/>
          </a:prstGeom>
          <a:noFill/>
        </p:spPr>
        <p:txBody>
          <a:bodyPr wrap="square" rtlCol="0">
            <a:spAutoFit/>
          </a:bodyPr>
          <a:lstStyle/>
          <a:p>
            <a:r>
              <a:rPr lang="en-US" sz="2400" dirty="0"/>
              <a:t>Extract SIFT Feature Descriptors</a:t>
            </a:r>
          </a:p>
        </p:txBody>
      </p:sp>
      <p:cxnSp>
        <p:nvCxnSpPr>
          <p:cNvPr id="6" name="Straight Arrow Connector 5">
            <a:extLst>
              <a:ext uri="{FF2B5EF4-FFF2-40B4-BE49-F238E27FC236}">
                <a16:creationId xmlns:a16="http://schemas.microsoft.com/office/drawing/2014/main" id="{01547E2E-0464-6D4D-B31E-E8489251D5F4}"/>
              </a:ext>
            </a:extLst>
          </p:cNvPr>
          <p:cNvCxnSpPr/>
          <p:nvPr/>
        </p:nvCxnSpPr>
        <p:spPr>
          <a:xfrm>
            <a:off x="2696705" y="3200448"/>
            <a:ext cx="1027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5440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213" y="-657225"/>
            <a:ext cx="12544425" cy="8172450"/>
          </a:xfrm>
          <a:prstGeom prst="rect">
            <a:avLst/>
          </a:prstGeom>
        </p:spPr>
      </p:pic>
    </p:spTree>
    <p:extLst>
      <p:ext uri="{BB962C8B-B14F-4D97-AF65-F5344CB8AC3E}">
        <p14:creationId xmlns:p14="http://schemas.microsoft.com/office/powerpoint/2010/main" val="132284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4CED7-B366-F341-A4A6-6D99AB26C540}"/>
              </a:ext>
            </a:extLst>
          </p:cNvPr>
          <p:cNvPicPr>
            <a:picLocks noChangeAspect="1"/>
          </p:cNvPicPr>
          <p:nvPr/>
        </p:nvPicPr>
        <p:blipFill rotWithShape="1">
          <a:blip r:embed="rId2"/>
          <a:srcRect b="40305"/>
          <a:stretch/>
        </p:blipFill>
        <p:spPr>
          <a:xfrm>
            <a:off x="4367526" y="309967"/>
            <a:ext cx="6155837" cy="3450956"/>
          </a:xfrm>
          <a:prstGeom prst="rect">
            <a:avLst/>
          </a:prstGeom>
        </p:spPr>
      </p:pic>
      <p:sp>
        <p:nvSpPr>
          <p:cNvPr id="5" name="TextBox 4">
            <a:extLst>
              <a:ext uri="{FF2B5EF4-FFF2-40B4-BE49-F238E27FC236}">
                <a16:creationId xmlns:a16="http://schemas.microsoft.com/office/drawing/2014/main" id="{7FD3AFD0-0FBA-294B-A992-4AC31F2BEEDA}"/>
              </a:ext>
            </a:extLst>
          </p:cNvPr>
          <p:cNvSpPr txBox="1"/>
          <p:nvPr/>
        </p:nvSpPr>
        <p:spPr>
          <a:xfrm>
            <a:off x="10508589" y="6493885"/>
            <a:ext cx="1377939" cy="348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609585" latinLnBrk="1" hangingPunct="0"/>
            <a:r>
              <a:rPr lang="en-US" sz="1467" dirty="0">
                <a:solidFill>
                  <a:srgbClr val="000000"/>
                </a:solidFill>
              </a:rPr>
              <a:t>s</a:t>
            </a:r>
            <a:r>
              <a:rPr lang="en-US" sz="1467" dirty="0">
                <a:solidFill>
                  <a:srgbClr val="000000"/>
                </a:solidFill>
                <a:latin typeface="Calibri"/>
                <a:ea typeface="Calibri"/>
                <a:cs typeface="Calibri"/>
                <a:sym typeface="Calibri"/>
              </a:rPr>
              <a:t>lide by </a:t>
            </a:r>
            <a:r>
              <a:rPr lang="en-US" sz="1467" dirty="0" err="1">
                <a:solidFill>
                  <a:srgbClr val="000000"/>
                </a:solidFill>
                <a:latin typeface="Calibri"/>
                <a:ea typeface="Calibri"/>
                <a:cs typeface="Calibri"/>
                <a:sym typeface="Calibri"/>
              </a:rPr>
              <a:t>Fei-fei</a:t>
            </a:r>
            <a:r>
              <a:rPr lang="en-US" sz="1467" dirty="0">
                <a:solidFill>
                  <a:srgbClr val="000000"/>
                </a:solidFill>
                <a:latin typeface="Calibri"/>
                <a:ea typeface="Calibri"/>
                <a:cs typeface="Calibri"/>
                <a:sym typeface="Calibri"/>
              </a:rPr>
              <a:t> Li</a:t>
            </a:r>
          </a:p>
        </p:txBody>
      </p:sp>
      <p:sp>
        <p:nvSpPr>
          <p:cNvPr id="2" name="TextBox 1">
            <a:extLst>
              <a:ext uri="{FF2B5EF4-FFF2-40B4-BE49-F238E27FC236}">
                <a16:creationId xmlns:a16="http://schemas.microsoft.com/office/drawing/2014/main" id="{2BCA4D85-8FE4-A54C-BDD7-BDB02EC18123}"/>
              </a:ext>
            </a:extLst>
          </p:cNvPr>
          <p:cNvSpPr txBox="1"/>
          <p:nvPr/>
        </p:nvSpPr>
        <p:spPr>
          <a:xfrm>
            <a:off x="299633" y="2684542"/>
            <a:ext cx="2397072" cy="1200329"/>
          </a:xfrm>
          <a:prstGeom prst="rect">
            <a:avLst/>
          </a:prstGeom>
          <a:noFill/>
        </p:spPr>
        <p:txBody>
          <a:bodyPr wrap="square" rtlCol="0">
            <a:spAutoFit/>
          </a:bodyPr>
          <a:lstStyle/>
          <a:p>
            <a:r>
              <a:rPr lang="en-US" sz="2400" dirty="0"/>
              <a:t>Extract SIFT Feature Descriptors</a:t>
            </a:r>
          </a:p>
        </p:txBody>
      </p:sp>
      <p:cxnSp>
        <p:nvCxnSpPr>
          <p:cNvPr id="6" name="Straight Arrow Connector 5">
            <a:extLst>
              <a:ext uri="{FF2B5EF4-FFF2-40B4-BE49-F238E27FC236}">
                <a16:creationId xmlns:a16="http://schemas.microsoft.com/office/drawing/2014/main" id="{01547E2E-0464-6D4D-B31E-E8489251D5F4}"/>
              </a:ext>
            </a:extLst>
          </p:cNvPr>
          <p:cNvCxnSpPr/>
          <p:nvPr/>
        </p:nvCxnSpPr>
        <p:spPr>
          <a:xfrm>
            <a:off x="2696705" y="3200448"/>
            <a:ext cx="1027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D5BF9F-11CD-B745-9793-EFD4A8378E6B}"/>
              </a:ext>
            </a:extLst>
          </p:cNvPr>
          <p:cNvSpPr txBox="1"/>
          <p:nvPr/>
        </p:nvSpPr>
        <p:spPr>
          <a:xfrm>
            <a:off x="391127" y="5074172"/>
            <a:ext cx="2522555" cy="1200329"/>
          </a:xfrm>
          <a:prstGeom prst="rect">
            <a:avLst/>
          </a:prstGeom>
          <a:noFill/>
        </p:spPr>
        <p:txBody>
          <a:bodyPr wrap="square" rtlCol="0">
            <a:spAutoFit/>
          </a:bodyPr>
          <a:lstStyle/>
          <a:p>
            <a:r>
              <a:rPr lang="en-US" sz="2400" dirty="0"/>
              <a:t>Create Dictionary of Distinctive SIFT Features</a:t>
            </a:r>
          </a:p>
        </p:txBody>
      </p:sp>
      <p:cxnSp>
        <p:nvCxnSpPr>
          <p:cNvPr id="8" name="Straight Arrow Connector 7">
            <a:extLst>
              <a:ext uri="{FF2B5EF4-FFF2-40B4-BE49-F238E27FC236}">
                <a16:creationId xmlns:a16="http://schemas.microsoft.com/office/drawing/2014/main" id="{B2223F83-C89C-0E42-8A4C-9ED6CC313A95}"/>
              </a:ext>
            </a:extLst>
          </p:cNvPr>
          <p:cNvCxnSpPr>
            <a:cxnSpLocks/>
          </p:cNvCxnSpPr>
          <p:nvPr/>
        </p:nvCxnSpPr>
        <p:spPr>
          <a:xfrm>
            <a:off x="3462286" y="5614740"/>
            <a:ext cx="1387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0C6864D-BCB2-0E48-9E78-F42AE5296370}"/>
              </a:ext>
            </a:extLst>
          </p:cNvPr>
          <p:cNvPicPr>
            <a:picLocks noChangeAspect="1"/>
          </p:cNvPicPr>
          <p:nvPr/>
        </p:nvPicPr>
        <p:blipFill rotWithShape="1">
          <a:blip r:embed="rId2"/>
          <a:srcRect l="3461" t="93891" r="72705" b="1284"/>
          <a:stretch/>
        </p:blipFill>
        <p:spPr>
          <a:xfrm>
            <a:off x="5724041" y="5471404"/>
            <a:ext cx="3137871" cy="596637"/>
          </a:xfrm>
          <a:prstGeom prst="rect">
            <a:avLst/>
          </a:prstGeom>
        </p:spPr>
      </p:pic>
    </p:spTree>
    <p:extLst>
      <p:ext uri="{BB962C8B-B14F-4D97-AF65-F5344CB8AC3E}">
        <p14:creationId xmlns:p14="http://schemas.microsoft.com/office/powerpoint/2010/main" val="40004736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E4CED7-B366-F341-A4A6-6D99AB26C540}"/>
              </a:ext>
            </a:extLst>
          </p:cNvPr>
          <p:cNvPicPr>
            <a:picLocks noChangeAspect="1"/>
          </p:cNvPicPr>
          <p:nvPr/>
        </p:nvPicPr>
        <p:blipFill rotWithShape="1">
          <a:blip r:embed="rId2"/>
          <a:srcRect t="-1" b="91"/>
          <a:stretch/>
        </p:blipFill>
        <p:spPr>
          <a:xfrm>
            <a:off x="4367526" y="309967"/>
            <a:ext cx="6155837" cy="5775701"/>
          </a:xfrm>
          <a:prstGeom prst="rect">
            <a:avLst/>
          </a:prstGeom>
        </p:spPr>
      </p:pic>
      <p:sp>
        <p:nvSpPr>
          <p:cNvPr id="5" name="TextBox 4">
            <a:extLst>
              <a:ext uri="{FF2B5EF4-FFF2-40B4-BE49-F238E27FC236}">
                <a16:creationId xmlns:a16="http://schemas.microsoft.com/office/drawing/2014/main" id="{7FD3AFD0-0FBA-294B-A992-4AC31F2BEEDA}"/>
              </a:ext>
            </a:extLst>
          </p:cNvPr>
          <p:cNvSpPr txBox="1"/>
          <p:nvPr/>
        </p:nvSpPr>
        <p:spPr>
          <a:xfrm>
            <a:off x="10508589" y="6493885"/>
            <a:ext cx="1377939" cy="348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609585" latinLnBrk="1" hangingPunct="0"/>
            <a:r>
              <a:rPr lang="en-US" sz="1467" dirty="0">
                <a:solidFill>
                  <a:srgbClr val="000000"/>
                </a:solidFill>
              </a:rPr>
              <a:t>s</a:t>
            </a:r>
            <a:r>
              <a:rPr lang="en-US" sz="1467" dirty="0">
                <a:solidFill>
                  <a:srgbClr val="000000"/>
                </a:solidFill>
                <a:latin typeface="Calibri"/>
                <a:ea typeface="Calibri"/>
                <a:cs typeface="Calibri"/>
                <a:sym typeface="Calibri"/>
              </a:rPr>
              <a:t>lide by </a:t>
            </a:r>
            <a:r>
              <a:rPr lang="en-US" sz="1467" dirty="0" err="1">
                <a:solidFill>
                  <a:srgbClr val="000000"/>
                </a:solidFill>
                <a:latin typeface="Calibri"/>
                <a:ea typeface="Calibri"/>
                <a:cs typeface="Calibri"/>
                <a:sym typeface="Calibri"/>
              </a:rPr>
              <a:t>Fei-fei</a:t>
            </a:r>
            <a:r>
              <a:rPr lang="en-US" sz="1467" dirty="0">
                <a:solidFill>
                  <a:srgbClr val="000000"/>
                </a:solidFill>
                <a:latin typeface="Calibri"/>
                <a:ea typeface="Calibri"/>
                <a:cs typeface="Calibri"/>
                <a:sym typeface="Calibri"/>
              </a:rPr>
              <a:t> Li</a:t>
            </a:r>
          </a:p>
        </p:txBody>
      </p:sp>
      <p:sp>
        <p:nvSpPr>
          <p:cNvPr id="2" name="TextBox 1">
            <a:extLst>
              <a:ext uri="{FF2B5EF4-FFF2-40B4-BE49-F238E27FC236}">
                <a16:creationId xmlns:a16="http://schemas.microsoft.com/office/drawing/2014/main" id="{2BCA4D85-8FE4-A54C-BDD7-BDB02EC18123}"/>
              </a:ext>
            </a:extLst>
          </p:cNvPr>
          <p:cNvSpPr txBox="1"/>
          <p:nvPr/>
        </p:nvSpPr>
        <p:spPr>
          <a:xfrm>
            <a:off x="299633" y="2684542"/>
            <a:ext cx="2397072" cy="1200329"/>
          </a:xfrm>
          <a:prstGeom prst="rect">
            <a:avLst/>
          </a:prstGeom>
          <a:noFill/>
        </p:spPr>
        <p:txBody>
          <a:bodyPr wrap="square" rtlCol="0">
            <a:spAutoFit/>
          </a:bodyPr>
          <a:lstStyle/>
          <a:p>
            <a:r>
              <a:rPr lang="en-US" sz="2400" dirty="0"/>
              <a:t>Extract SIFT Feature Descriptors</a:t>
            </a:r>
          </a:p>
        </p:txBody>
      </p:sp>
      <p:cxnSp>
        <p:nvCxnSpPr>
          <p:cNvPr id="6" name="Straight Arrow Connector 5">
            <a:extLst>
              <a:ext uri="{FF2B5EF4-FFF2-40B4-BE49-F238E27FC236}">
                <a16:creationId xmlns:a16="http://schemas.microsoft.com/office/drawing/2014/main" id="{01547E2E-0464-6D4D-B31E-E8489251D5F4}"/>
              </a:ext>
            </a:extLst>
          </p:cNvPr>
          <p:cNvCxnSpPr/>
          <p:nvPr/>
        </p:nvCxnSpPr>
        <p:spPr>
          <a:xfrm>
            <a:off x="2696705" y="3200448"/>
            <a:ext cx="1027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D5BF9F-11CD-B745-9793-EFD4A8378E6B}"/>
              </a:ext>
            </a:extLst>
          </p:cNvPr>
          <p:cNvSpPr txBox="1"/>
          <p:nvPr/>
        </p:nvSpPr>
        <p:spPr>
          <a:xfrm>
            <a:off x="391127" y="5074173"/>
            <a:ext cx="2522555" cy="1200329"/>
          </a:xfrm>
          <a:prstGeom prst="rect">
            <a:avLst/>
          </a:prstGeom>
          <a:noFill/>
        </p:spPr>
        <p:txBody>
          <a:bodyPr wrap="square" rtlCol="0">
            <a:spAutoFit/>
          </a:bodyPr>
          <a:lstStyle/>
          <a:p>
            <a:r>
              <a:rPr lang="en-US" sz="2400" dirty="0"/>
              <a:t>Compute Histograms of Features</a:t>
            </a:r>
          </a:p>
        </p:txBody>
      </p:sp>
      <p:cxnSp>
        <p:nvCxnSpPr>
          <p:cNvPr id="10" name="Straight Arrow Connector 9">
            <a:extLst>
              <a:ext uri="{FF2B5EF4-FFF2-40B4-BE49-F238E27FC236}">
                <a16:creationId xmlns:a16="http://schemas.microsoft.com/office/drawing/2014/main" id="{F459BECE-F619-B84C-85B1-4F954B429A88}"/>
              </a:ext>
            </a:extLst>
          </p:cNvPr>
          <p:cNvCxnSpPr/>
          <p:nvPr/>
        </p:nvCxnSpPr>
        <p:spPr>
          <a:xfrm>
            <a:off x="2696705" y="5583743"/>
            <a:ext cx="10273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406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6837" y="78685"/>
            <a:ext cx="10687050" cy="6362700"/>
          </a:xfrm>
          <a:prstGeom prst="rect">
            <a:avLst/>
          </a:prstGeom>
        </p:spPr>
      </p:pic>
    </p:spTree>
    <p:extLst>
      <p:ext uri="{BB962C8B-B14F-4D97-AF65-F5344CB8AC3E}">
        <p14:creationId xmlns:p14="http://schemas.microsoft.com/office/powerpoint/2010/main" val="118225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8175" y="247650"/>
            <a:ext cx="10915650" cy="6362700"/>
          </a:xfrm>
          <a:prstGeom prst="rect">
            <a:avLst/>
          </a:prstGeom>
        </p:spPr>
      </p:pic>
    </p:spTree>
    <p:extLst>
      <p:ext uri="{BB962C8B-B14F-4D97-AF65-F5344CB8AC3E}">
        <p14:creationId xmlns:p14="http://schemas.microsoft.com/office/powerpoint/2010/main" val="2034114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4020"/>
            <a:ext cx="12192000" cy="6882020"/>
          </a:xfrm>
          <a:prstGeom prst="rect">
            <a:avLst/>
          </a:prstGeom>
        </p:spPr>
      </p:pic>
    </p:spTree>
    <p:extLst>
      <p:ext uri="{BB962C8B-B14F-4D97-AF65-F5344CB8AC3E}">
        <p14:creationId xmlns:p14="http://schemas.microsoft.com/office/powerpoint/2010/main" val="9214801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GIST</a:t>
            </a:r>
            <a:endParaRPr lang="en-US" dirty="0"/>
          </a:p>
        </p:txBody>
      </p:sp>
      <p:pic>
        <p:nvPicPr>
          <p:cNvPr id="4" name="Picture 3"/>
          <p:cNvPicPr>
            <a:picLocks noChangeAspect="1"/>
          </p:cNvPicPr>
          <p:nvPr/>
        </p:nvPicPr>
        <p:blipFill>
          <a:blip r:embed="rId2"/>
          <a:stretch>
            <a:fillRect/>
          </a:stretch>
        </p:blipFill>
        <p:spPr>
          <a:xfrm>
            <a:off x="4341950" y="897213"/>
            <a:ext cx="4581525" cy="5838825"/>
          </a:xfrm>
          <a:prstGeom prst="rect">
            <a:avLst/>
          </a:prstGeom>
        </p:spPr>
      </p:pic>
    </p:spTree>
    <p:extLst>
      <p:ext uri="{BB962C8B-B14F-4D97-AF65-F5344CB8AC3E}">
        <p14:creationId xmlns:p14="http://schemas.microsoft.com/office/powerpoint/2010/main" val="536681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low, mid and high level features</a:t>
            </a:r>
            <a:endParaRPr lang="en-US" dirty="0"/>
          </a:p>
        </p:txBody>
      </p:sp>
      <p:sp>
        <p:nvSpPr>
          <p:cNvPr id="3" name="Content Placeholder 2"/>
          <p:cNvSpPr>
            <a:spLocks noGrp="1"/>
          </p:cNvSpPr>
          <p:nvPr>
            <p:ph idx="1"/>
          </p:nvPr>
        </p:nvSpPr>
        <p:spPr/>
        <p:txBody>
          <a:bodyPr/>
          <a:lstStyle/>
          <a:p>
            <a:r>
              <a:rPr lang="en-US" dirty="0" smtClean="0"/>
              <a:t>Edge, point, line – low level</a:t>
            </a:r>
          </a:p>
          <a:p>
            <a:r>
              <a:rPr lang="en-US" dirty="0" smtClean="0"/>
              <a:t>Visual words – mid level</a:t>
            </a:r>
          </a:p>
          <a:p>
            <a:r>
              <a:rPr lang="en-US" dirty="0" smtClean="0"/>
              <a:t>Object feature – high level (more semantic meanings)</a:t>
            </a:r>
            <a:endParaRPr lang="en-US" dirty="0"/>
          </a:p>
        </p:txBody>
      </p:sp>
      <p:sp>
        <p:nvSpPr>
          <p:cNvPr id="4" name="TextBox 3"/>
          <p:cNvSpPr txBox="1"/>
          <p:nvPr/>
        </p:nvSpPr>
        <p:spPr>
          <a:xfrm>
            <a:off x="1571075" y="4253947"/>
            <a:ext cx="9338390" cy="1477328"/>
          </a:xfrm>
          <a:prstGeom prst="rect">
            <a:avLst/>
          </a:prstGeom>
          <a:noFill/>
        </p:spPr>
        <p:txBody>
          <a:bodyPr wrap="none" rtlCol="0">
            <a:spAutoFit/>
          </a:bodyPr>
          <a:lstStyle/>
          <a:p>
            <a:pPr marL="285750" indent="-285750">
              <a:buFont typeface="Wingdings" panose="05000000000000000000" pitchFamily="2" charset="2"/>
              <a:buChar char="ü"/>
            </a:pPr>
            <a:r>
              <a:rPr lang="en-US" dirty="0" smtClean="0"/>
              <a:t>However, we have different set of techniques for extracting such features before deep learning</a:t>
            </a:r>
          </a:p>
          <a:p>
            <a:pPr marL="285750" indent="-285750">
              <a:buFont typeface="Wingdings" panose="05000000000000000000" pitchFamily="2" charset="2"/>
              <a:buChar char="ü"/>
            </a:pPr>
            <a:r>
              <a:rPr lang="en-US" dirty="0" smtClean="0"/>
              <a:t>Those techniques are not optimized</a:t>
            </a:r>
          </a:p>
          <a:p>
            <a:pPr marL="285750" indent="-285750">
              <a:buFont typeface="Wingdings" panose="05000000000000000000" pitchFamily="2" charset="2"/>
              <a:buChar char="ü"/>
            </a:pPr>
            <a:r>
              <a:rPr lang="en-US" dirty="0" smtClean="0"/>
              <a:t>No idea on which feature is good for which data/task</a:t>
            </a:r>
          </a:p>
          <a:p>
            <a:endParaRPr lang="en-US" dirty="0"/>
          </a:p>
          <a:p>
            <a:pPr algn="ctr"/>
            <a:r>
              <a:rPr lang="en-US" b="1" dirty="0" smtClean="0">
                <a:solidFill>
                  <a:srgbClr val="FF0000"/>
                </a:solidFill>
              </a:rPr>
              <a:t>But, this gives the notion of hierarchical features!</a:t>
            </a:r>
            <a:endParaRPr lang="en-US" b="1" dirty="0">
              <a:solidFill>
                <a:srgbClr val="FF0000"/>
              </a:solidFill>
            </a:endParaRPr>
          </a:p>
        </p:txBody>
      </p:sp>
    </p:spTree>
    <p:extLst>
      <p:ext uri="{BB962C8B-B14F-4D97-AF65-F5344CB8AC3E}">
        <p14:creationId xmlns:p14="http://schemas.microsoft.com/office/powerpoint/2010/main" val="387835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deep learning</a:t>
            </a:r>
            <a:endParaRPr lang="en-US" dirty="0"/>
          </a:p>
        </p:txBody>
      </p:sp>
      <p:pic>
        <p:nvPicPr>
          <p:cNvPr id="5" name="Picture 4"/>
          <p:cNvPicPr>
            <a:picLocks noChangeAspect="1"/>
          </p:cNvPicPr>
          <p:nvPr/>
        </p:nvPicPr>
        <p:blipFill>
          <a:blip r:embed="rId2"/>
          <a:stretch>
            <a:fillRect/>
          </a:stretch>
        </p:blipFill>
        <p:spPr>
          <a:xfrm>
            <a:off x="1024421" y="2122831"/>
            <a:ext cx="10446578" cy="3920159"/>
          </a:xfrm>
          <a:prstGeom prst="rect">
            <a:avLst/>
          </a:prstGeom>
        </p:spPr>
      </p:pic>
    </p:spTree>
    <p:extLst>
      <p:ext uri="{BB962C8B-B14F-4D97-AF65-F5344CB8AC3E}">
        <p14:creationId xmlns:p14="http://schemas.microsoft.com/office/powerpoint/2010/main" val="2010653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4" name="Picture 4"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5" name="Picture 5" descr="avecolor.jpg"/>
          <p:cNvPicPr>
            <a:picLocks noChangeAspect="1"/>
          </p:cNvPicPr>
          <p:nvPr/>
        </p:nvPicPr>
        <p:blipFill>
          <a:blip r:embed="rId2"/>
          <a:srcRect/>
          <a:stretch>
            <a:fillRect/>
          </a:stretch>
        </p:blipFill>
        <p:spPr bwMode="auto">
          <a:xfrm>
            <a:off x="6089651" y="3422651"/>
            <a:ext cx="12700" cy="12700"/>
          </a:xfrm>
          <a:prstGeom prst="rect">
            <a:avLst/>
          </a:prstGeom>
          <a:noFill/>
          <a:ln w="9525">
            <a:noFill/>
            <a:miter lim="800000"/>
            <a:headEnd/>
            <a:tailEnd/>
          </a:ln>
        </p:spPr>
      </p:pic>
      <p:pic>
        <p:nvPicPr>
          <p:cNvPr id="3" name="Picture 2">
            <a:extLst>
              <a:ext uri="{FF2B5EF4-FFF2-40B4-BE49-F238E27FC236}">
                <a16:creationId xmlns:a16="http://schemas.microsoft.com/office/drawing/2014/main" id="{1F8A3882-948C-BA4B-B165-DB0CF13A7C90}"/>
              </a:ext>
            </a:extLst>
          </p:cNvPr>
          <p:cNvPicPr>
            <a:picLocks noChangeAspect="1"/>
          </p:cNvPicPr>
          <p:nvPr/>
        </p:nvPicPr>
        <p:blipFill>
          <a:blip r:embed="rId3"/>
          <a:stretch>
            <a:fillRect/>
          </a:stretch>
        </p:blipFill>
        <p:spPr>
          <a:xfrm>
            <a:off x="1955913" y="2661749"/>
            <a:ext cx="2057561" cy="1269411"/>
          </a:xfrm>
          <a:prstGeom prst="rect">
            <a:avLst/>
          </a:prstGeom>
        </p:spPr>
      </p:pic>
      <p:pic>
        <p:nvPicPr>
          <p:cNvPr id="6" name="Picture 5">
            <a:extLst>
              <a:ext uri="{FF2B5EF4-FFF2-40B4-BE49-F238E27FC236}">
                <a16:creationId xmlns:a16="http://schemas.microsoft.com/office/drawing/2014/main" id="{5FA89BC6-446F-3D4A-A3CF-0D4E284CA01A}"/>
              </a:ext>
            </a:extLst>
          </p:cNvPr>
          <p:cNvPicPr>
            <a:picLocks noChangeAspect="1"/>
          </p:cNvPicPr>
          <p:nvPr/>
        </p:nvPicPr>
        <p:blipFill>
          <a:blip r:embed="rId4"/>
          <a:stretch>
            <a:fillRect/>
          </a:stretch>
        </p:blipFill>
        <p:spPr>
          <a:xfrm>
            <a:off x="5670248" y="2273279"/>
            <a:ext cx="4334933" cy="2167467"/>
          </a:xfrm>
          <a:prstGeom prst="rect">
            <a:avLst/>
          </a:prstGeom>
        </p:spPr>
      </p:pic>
      <p:pic>
        <p:nvPicPr>
          <p:cNvPr id="11" name="Picture 10">
            <a:extLst>
              <a:ext uri="{FF2B5EF4-FFF2-40B4-BE49-F238E27FC236}">
                <a16:creationId xmlns:a16="http://schemas.microsoft.com/office/drawing/2014/main" id="{F23FEDB9-6EEF-3D48-B1A4-041F34538641}"/>
              </a:ext>
            </a:extLst>
          </p:cNvPr>
          <p:cNvPicPr>
            <a:picLocks noChangeAspect="1"/>
          </p:cNvPicPr>
          <p:nvPr/>
        </p:nvPicPr>
        <p:blipFill rotWithShape="1">
          <a:blip r:embed="rId5"/>
          <a:srcRect l="75032" t="28393" r="16435" b="33893"/>
          <a:stretch/>
        </p:blipFill>
        <p:spPr>
          <a:xfrm>
            <a:off x="534883" y="2237166"/>
            <a:ext cx="1001627" cy="2203580"/>
          </a:xfrm>
          <a:prstGeom prst="rect">
            <a:avLst/>
          </a:prstGeom>
        </p:spPr>
      </p:pic>
      <p:cxnSp>
        <p:nvCxnSpPr>
          <p:cNvPr id="13" name="Straight Arrow Connector 12">
            <a:extLst>
              <a:ext uri="{FF2B5EF4-FFF2-40B4-BE49-F238E27FC236}">
                <a16:creationId xmlns:a16="http://schemas.microsoft.com/office/drawing/2014/main" id="{2E815663-EB05-E242-B209-881FAB803F35}"/>
              </a:ext>
            </a:extLst>
          </p:cNvPr>
          <p:cNvCxnSpPr/>
          <p:nvPr/>
        </p:nvCxnSpPr>
        <p:spPr>
          <a:xfrm>
            <a:off x="4206240" y="3248297"/>
            <a:ext cx="792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21B574-FAB9-004D-B899-CA3C0B55B7AF}"/>
              </a:ext>
            </a:extLst>
          </p:cNvPr>
          <p:cNvSpPr txBox="1"/>
          <p:nvPr/>
        </p:nvSpPr>
        <p:spPr>
          <a:xfrm>
            <a:off x="1563091" y="3110792"/>
            <a:ext cx="338554"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CC5CC31-B760-334A-9940-787CEBA74350}"/>
                  </a:ext>
                </a:extLst>
              </p:cNvPr>
              <p:cNvSpPr txBox="1"/>
              <p:nvPr/>
            </p:nvSpPr>
            <p:spPr>
              <a:xfrm>
                <a:off x="6035808" y="1654527"/>
                <a:ext cx="319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𝑥</m:t>
                          </m:r>
                        </m:sub>
                      </m:sSub>
                    </m:oMath>
                  </m:oMathPara>
                </a14:m>
                <a:endParaRPr lang="en-US" sz="2400" dirty="0"/>
              </a:p>
            </p:txBody>
          </p:sp>
        </mc:Choice>
        <mc:Fallback xmlns="">
          <p:sp>
            <p:nvSpPr>
              <p:cNvPr id="15" name="TextBox 14">
                <a:extLst>
                  <a:ext uri="{FF2B5EF4-FFF2-40B4-BE49-F238E27FC236}">
                    <a16:creationId xmlns:a16="http://schemas.microsoft.com/office/drawing/2014/main" id="{5CC5CC31-B760-334A-9940-787CEBA74350}"/>
                  </a:ext>
                </a:extLst>
              </p:cNvPr>
              <p:cNvSpPr txBox="1">
                <a:spLocks noRot="1" noChangeAspect="1" noMove="1" noResize="1" noEditPoints="1" noAdjustHandles="1" noChangeArrowheads="1" noChangeShapeType="1" noTextEdit="1"/>
              </p:cNvSpPr>
              <p:nvPr/>
            </p:nvSpPr>
            <p:spPr>
              <a:xfrm>
                <a:off x="6035808" y="1654527"/>
                <a:ext cx="319768" cy="369332"/>
              </a:xfrm>
              <a:prstGeom prst="rect">
                <a:avLst/>
              </a:prstGeom>
              <a:blipFill>
                <a:blip r:embed="rId6"/>
                <a:stretch>
                  <a:fillRect l="-20755" r="-188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7BF7A7-1358-F64A-96C1-CA391589553E}"/>
                  </a:ext>
                </a:extLst>
              </p:cNvPr>
              <p:cNvSpPr txBox="1"/>
              <p:nvPr/>
            </p:nvSpPr>
            <p:spPr>
              <a:xfrm>
                <a:off x="7677072" y="1654526"/>
                <a:ext cx="328808" cy="39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𝑦</m:t>
                          </m:r>
                        </m:sub>
                      </m:sSub>
                    </m:oMath>
                  </m:oMathPara>
                </a14:m>
                <a:endParaRPr lang="en-US" sz="2400" dirty="0"/>
              </a:p>
            </p:txBody>
          </p:sp>
        </mc:Choice>
        <mc:Fallback xmlns="">
          <p:sp>
            <p:nvSpPr>
              <p:cNvPr id="16" name="TextBox 15">
                <a:extLst>
                  <a:ext uri="{FF2B5EF4-FFF2-40B4-BE49-F238E27FC236}">
                    <a16:creationId xmlns:a16="http://schemas.microsoft.com/office/drawing/2014/main" id="{A77BF7A7-1358-F64A-96C1-CA391589553E}"/>
                  </a:ext>
                </a:extLst>
              </p:cNvPr>
              <p:cNvSpPr txBox="1">
                <a:spLocks noRot="1" noChangeAspect="1" noMove="1" noResize="1" noEditPoints="1" noAdjustHandles="1" noChangeArrowheads="1" noChangeShapeType="1" noTextEdit="1"/>
              </p:cNvSpPr>
              <p:nvPr/>
            </p:nvSpPr>
            <p:spPr>
              <a:xfrm>
                <a:off x="7677072" y="1654526"/>
                <a:ext cx="328808" cy="398507"/>
              </a:xfrm>
              <a:prstGeom prst="rect">
                <a:avLst/>
              </a:prstGeom>
              <a:blipFill>
                <a:blip r:embed="rId7"/>
                <a:stretch>
                  <a:fillRect l="-20370" r="-740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21F1DE7-B932-1248-8854-EEF15656BAF8}"/>
                  </a:ext>
                </a:extLst>
              </p:cNvPr>
              <p:cNvSpPr txBox="1"/>
              <p:nvPr/>
            </p:nvSpPr>
            <p:spPr>
              <a:xfrm>
                <a:off x="8710882" y="1396996"/>
                <a:ext cx="1461677" cy="7515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2400" i="1">
                              <a:latin typeface="Cambria Math" panose="02040503050406030204" pitchFamily="18" charset="0"/>
                            </a:rPr>
                          </m:ctrlPr>
                        </m:radPr>
                        <m:deg/>
                        <m:e>
                          <m:sSubSup>
                            <m:sSubSupPr>
                              <m:ctrlPr>
                                <a:rPr lang="en-US" sz="2400" i="1">
                                  <a:latin typeface="Cambria Math" panose="02040503050406030204" pitchFamily="18" charset="0"/>
                                </a:rPr>
                              </m:ctrlPr>
                            </m:sSubSupPr>
                            <m:e>
                              <m:r>
                                <a:rPr lang="en-US" sz="2400" i="1">
                                  <a:latin typeface="Cambria Math" panose="02040503050406030204" pitchFamily="18" charset="0"/>
                                </a:rPr>
                                <m:t>𝐼</m:t>
                              </m:r>
                            </m:e>
                            <m:sub>
                              <m:r>
                                <a:rPr lang="en-US" sz="2400" i="1">
                                  <a:latin typeface="Cambria Math" panose="02040503050406030204" pitchFamily="18" charset="0"/>
                                </a:rPr>
                                <m:t>𝑥</m:t>
                              </m:r>
                            </m:sub>
                            <m:sup>
                              <m:r>
                                <a:rPr lang="en-US" sz="2400" i="1">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𝐼</m:t>
                              </m:r>
                            </m:e>
                            <m:sub>
                              <m:r>
                                <a:rPr lang="en-US" sz="2400" i="1">
                                  <a:latin typeface="Cambria Math" panose="02040503050406030204" pitchFamily="18" charset="0"/>
                                </a:rPr>
                                <m:t>𝑦</m:t>
                              </m:r>
                            </m:sub>
                            <m:sup>
                              <m:r>
                                <a:rPr lang="en-US" sz="2400" i="1">
                                  <a:latin typeface="Cambria Math" panose="02040503050406030204" pitchFamily="18" charset="0"/>
                                </a:rPr>
                                <m:t>2</m:t>
                              </m:r>
                            </m:sup>
                          </m:sSubSup>
                        </m:e>
                      </m:rad>
                    </m:oMath>
                  </m:oMathPara>
                </a14:m>
                <a:endParaRPr lang="en-US" sz="2400" dirty="0"/>
              </a:p>
            </p:txBody>
          </p:sp>
        </mc:Choice>
        <mc:Fallback xmlns="">
          <p:sp>
            <p:nvSpPr>
              <p:cNvPr id="17" name="TextBox 16">
                <a:extLst>
                  <a:ext uri="{FF2B5EF4-FFF2-40B4-BE49-F238E27FC236}">
                    <a16:creationId xmlns:a16="http://schemas.microsoft.com/office/drawing/2014/main" id="{F21F1DE7-B932-1248-8854-EEF15656BAF8}"/>
                  </a:ext>
                </a:extLst>
              </p:cNvPr>
              <p:cNvSpPr txBox="1">
                <a:spLocks noRot="1" noChangeAspect="1" noMove="1" noResize="1" noEditPoints="1" noAdjustHandles="1" noChangeArrowheads="1" noChangeShapeType="1" noTextEdit="1"/>
              </p:cNvSpPr>
              <p:nvPr/>
            </p:nvSpPr>
            <p:spPr>
              <a:xfrm>
                <a:off x="8710882" y="1396996"/>
                <a:ext cx="1461677" cy="751552"/>
              </a:xfrm>
              <a:prstGeom prst="rect">
                <a:avLst/>
              </a:prstGeom>
              <a:blipFill>
                <a:blip r:embed="rId8"/>
                <a:stretch>
                  <a:fillRect b="-81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308E0B0-F713-7441-850F-B34EE166562A}"/>
              </a:ext>
            </a:extLst>
          </p:cNvPr>
          <p:cNvSpPr txBox="1"/>
          <p:nvPr/>
        </p:nvSpPr>
        <p:spPr>
          <a:xfrm>
            <a:off x="2073651" y="1408305"/>
            <a:ext cx="2562240" cy="461665"/>
          </a:xfrm>
          <a:prstGeom prst="rect">
            <a:avLst/>
          </a:prstGeom>
          <a:noFill/>
        </p:spPr>
        <p:txBody>
          <a:bodyPr wrap="none" rtlCol="0">
            <a:spAutoFit/>
          </a:bodyPr>
          <a:lstStyle/>
          <a:p>
            <a:r>
              <a:rPr lang="en-US" sz="2400" dirty="0"/>
              <a:t>Compute gradients</a:t>
            </a:r>
          </a:p>
        </p:txBody>
      </p:sp>
    </p:spTree>
    <p:extLst>
      <p:ext uri="{BB962C8B-B14F-4D97-AF65-F5344CB8AC3E}">
        <p14:creationId xmlns:p14="http://schemas.microsoft.com/office/powerpoint/2010/main" val="2740356866"/>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574" y="1381539"/>
            <a:ext cx="11925922" cy="4153935"/>
          </a:xfrm>
          <a:prstGeom prst="rect">
            <a:avLst/>
          </a:prstGeom>
        </p:spPr>
      </p:pic>
    </p:spTree>
    <p:extLst>
      <p:ext uri="{BB962C8B-B14F-4D97-AF65-F5344CB8AC3E}">
        <p14:creationId xmlns:p14="http://schemas.microsoft.com/office/powerpoint/2010/main" val="2803872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readings</a:t>
            </a:r>
            <a:endParaRPr lang="en-US" dirty="0"/>
          </a:p>
        </p:txBody>
      </p:sp>
      <p:pic>
        <p:nvPicPr>
          <p:cNvPr id="4" name="Picture 3"/>
          <p:cNvPicPr>
            <a:picLocks noChangeAspect="1"/>
          </p:cNvPicPr>
          <p:nvPr/>
        </p:nvPicPr>
        <p:blipFill>
          <a:blip r:embed="rId2"/>
          <a:stretch>
            <a:fillRect/>
          </a:stretch>
        </p:blipFill>
        <p:spPr>
          <a:xfrm>
            <a:off x="1314450" y="1455255"/>
            <a:ext cx="9563100" cy="4762500"/>
          </a:xfrm>
          <a:prstGeom prst="rect">
            <a:avLst/>
          </a:prstGeom>
        </p:spPr>
      </p:pic>
    </p:spTree>
    <p:extLst>
      <p:ext uri="{BB962C8B-B14F-4D97-AF65-F5344CB8AC3E}">
        <p14:creationId xmlns:p14="http://schemas.microsoft.com/office/powerpoint/2010/main" val="4099970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readings</a:t>
            </a:r>
            <a:endParaRPr lang="en-US" dirty="0"/>
          </a:p>
        </p:txBody>
      </p:sp>
      <p:pic>
        <p:nvPicPr>
          <p:cNvPr id="4" name="Picture 3"/>
          <p:cNvPicPr>
            <a:picLocks noChangeAspect="1"/>
          </p:cNvPicPr>
          <p:nvPr/>
        </p:nvPicPr>
        <p:blipFill>
          <a:blip r:embed="rId2"/>
          <a:stretch>
            <a:fillRect/>
          </a:stretch>
        </p:blipFill>
        <p:spPr>
          <a:xfrm>
            <a:off x="1604962" y="2066097"/>
            <a:ext cx="8982075" cy="2228850"/>
          </a:xfrm>
          <a:prstGeom prst="rect">
            <a:avLst/>
          </a:prstGeom>
        </p:spPr>
      </p:pic>
    </p:spTree>
    <p:extLst>
      <p:ext uri="{BB962C8B-B14F-4D97-AF65-F5344CB8AC3E}">
        <p14:creationId xmlns:p14="http://schemas.microsoft.com/office/powerpoint/2010/main" val="3491887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Suggested readings</a:t>
            </a:r>
            <a:endParaRPr lang="en-US" dirty="0"/>
          </a:p>
        </p:txBody>
      </p:sp>
      <p:pic>
        <p:nvPicPr>
          <p:cNvPr id="4" name="Picture 3"/>
          <p:cNvPicPr>
            <a:picLocks noChangeAspect="1"/>
          </p:cNvPicPr>
          <p:nvPr/>
        </p:nvPicPr>
        <p:blipFill>
          <a:blip r:embed="rId2"/>
          <a:stretch>
            <a:fillRect/>
          </a:stretch>
        </p:blipFill>
        <p:spPr>
          <a:xfrm>
            <a:off x="1857375" y="2509837"/>
            <a:ext cx="8477250" cy="1838325"/>
          </a:xfrm>
          <a:prstGeom prst="rect">
            <a:avLst/>
          </a:prstGeom>
        </p:spPr>
      </p:pic>
    </p:spTree>
    <p:extLst>
      <p:ext uri="{BB962C8B-B14F-4D97-AF65-F5344CB8AC3E}">
        <p14:creationId xmlns:p14="http://schemas.microsoft.com/office/powerpoint/2010/main" val="272554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12" name="Picture 11">
            <a:extLst>
              <a:ext uri="{FF2B5EF4-FFF2-40B4-BE49-F238E27FC236}">
                <a16:creationId xmlns:a16="http://schemas.microsoft.com/office/drawing/2014/main" id="{EF1FE518-05BF-2B44-B702-63D6C8692F45}"/>
              </a:ext>
            </a:extLst>
          </p:cNvPr>
          <p:cNvPicPr>
            <a:picLocks noChangeAspect="1"/>
          </p:cNvPicPr>
          <p:nvPr/>
        </p:nvPicPr>
        <p:blipFill>
          <a:blip r:embed="rId2"/>
          <a:stretch>
            <a:fillRect/>
          </a:stretch>
        </p:blipFill>
        <p:spPr>
          <a:xfrm>
            <a:off x="3016730" y="1159204"/>
            <a:ext cx="7599113" cy="4274501"/>
          </a:xfrm>
          <a:prstGeom prst="rect">
            <a:avLst/>
          </a:prstGeom>
        </p:spPr>
      </p:pic>
      <p:sp>
        <p:nvSpPr>
          <p:cNvPr id="18" name="TextBox 17">
            <a:extLst>
              <a:ext uri="{FF2B5EF4-FFF2-40B4-BE49-F238E27FC236}">
                <a16:creationId xmlns:a16="http://schemas.microsoft.com/office/drawing/2014/main" id="{CF5DA159-BF0A-2F46-9120-98B812B85E25}"/>
              </a:ext>
            </a:extLst>
          </p:cNvPr>
          <p:cNvSpPr txBox="1"/>
          <p:nvPr/>
        </p:nvSpPr>
        <p:spPr>
          <a:xfrm>
            <a:off x="325865" y="2357107"/>
            <a:ext cx="2093073" cy="1241622"/>
          </a:xfrm>
          <a:prstGeom prst="rect">
            <a:avLst/>
          </a:prstGeom>
          <a:noFill/>
        </p:spPr>
        <p:txBody>
          <a:bodyPr wrap="none" rtlCol="0">
            <a:spAutoFit/>
          </a:bodyPr>
          <a:lstStyle/>
          <a:p>
            <a:r>
              <a:rPr lang="en-US" sz="1867" dirty="0"/>
              <a:t>We will aggregate</a:t>
            </a:r>
          </a:p>
          <a:p>
            <a:r>
              <a:rPr lang="en-US" sz="1867" dirty="0"/>
              <a:t>gradient magnitude</a:t>
            </a:r>
          </a:p>
          <a:p>
            <a:r>
              <a:rPr lang="en-US" sz="1867" dirty="0"/>
              <a:t>and directions</a:t>
            </a:r>
          </a:p>
          <a:p>
            <a:r>
              <a:rPr lang="en-US" sz="1867" dirty="0"/>
              <a:t>in 8x8 pixel regions</a:t>
            </a:r>
          </a:p>
        </p:txBody>
      </p:sp>
    </p:spTree>
    <p:extLst>
      <p:ext uri="{BB962C8B-B14F-4D97-AF65-F5344CB8AC3E}">
        <p14:creationId xmlns:p14="http://schemas.microsoft.com/office/powerpoint/2010/main" val="425759439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3" name="Picture 2">
            <a:extLst>
              <a:ext uri="{FF2B5EF4-FFF2-40B4-BE49-F238E27FC236}">
                <a16:creationId xmlns:a16="http://schemas.microsoft.com/office/drawing/2014/main" id="{7809F254-38D6-F648-8045-E074D1AF0305}"/>
              </a:ext>
            </a:extLst>
          </p:cNvPr>
          <p:cNvPicPr>
            <a:picLocks noChangeAspect="1"/>
          </p:cNvPicPr>
          <p:nvPr/>
        </p:nvPicPr>
        <p:blipFill>
          <a:blip r:embed="rId2"/>
          <a:stretch>
            <a:fillRect/>
          </a:stretch>
        </p:blipFill>
        <p:spPr>
          <a:xfrm>
            <a:off x="3523101" y="1450721"/>
            <a:ext cx="5215467" cy="3691467"/>
          </a:xfrm>
          <a:prstGeom prst="rect">
            <a:avLst/>
          </a:prstGeom>
        </p:spPr>
      </p:pic>
      <p:sp>
        <p:nvSpPr>
          <p:cNvPr id="10" name="TextBox 9">
            <a:extLst>
              <a:ext uri="{FF2B5EF4-FFF2-40B4-BE49-F238E27FC236}">
                <a16:creationId xmlns:a16="http://schemas.microsoft.com/office/drawing/2014/main" id="{38B00D54-57EC-D04A-9C3E-803B5ABC6995}"/>
              </a:ext>
            </a:extLst>
          </p:cNvPr>
          <p:cNvSpPr txBox="1"/>
          <p:nvPr/>
        </p:nvSpPr>
        <p:spPr>
          <a:xfrm>
            <a:off x="526161" y="2500737"/>
            <a:ext cx="2565383" cy="954300"/>
          </a:xfrm>
          <a:prstGeom prst="rect">
            <a:avLst/>
          </a:prstGeom>
          <a:noFill/>
        </p:spPr>
        <p:txBody>
          <a:bodyPr wrap="square" rtlCol="0">
            <a:spAutoFit/>
          </a:bodyPr>
          <a:lstStyle/>
          <a:p>
            <a:r>
              <a:rPr lang="en-US" sz="1867" dirty="0"/>
              <a:t>Compute a histogram</a:t>
            </a:r>
          </a:p>
          <a:p>
            <a:r>
              <a:rPr lang="en-US" sz="1867" dirty="0"/>
              <a:t>with 9 bins for angles from 0 to 180</a:t>
            </a:r>
          </a:p>
        </p:txBody>
      </p:sp>
    </p:spTree>
    <p:extLst>
      <p:ext uri="{BB962C8B-B14F-4D97-AF65-F5344CB8AC3E}">
        <p14:creationId xmlns:p14="http://schemas.microsoft.com/office/powerpoint/2010/main" val="130510632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pic>
        <p:nvPicPr>
          <p:cNvPr id="4" name="Picture 3">
            <a:extLst>
              <a:ext uri="{FF2B5EF4-FFF2-40B4-BE49-F238E27FC236}">
                <a16:creationId xmlns:a16="http://schemas.microsoft.com/office/drawing/2014/main" id="{3D0DD18F-50DB-F146-83A8-CBF99A44443A}"/>
              </a:ext>
            </a:extLst>
          </p:cNvPr>
          <p:cNvPicPr>
            <a:picLocks noChangeAspect="1"/>
          </p:cNvPicPr>
          <p:nvPr/>
        </p:nvPicPr>
        <p:blipFill>
          <a:blip r:embed="rId2"/>
          <a:stretch>
            <a:fillRect/>
          </a:stretch>
        </p:blipFill>
        <p:spPr>
          <a:xfrm>
            <a:off x="5221031" y="1071593"/>
            <a:ext cx="2150533" cy="4199467"/>
          </a:xfrm>
          <a:prstGeom prst="rect">
            <a:avLst/>
          </a:prstGeom>
        </p:spPr>
      </p:pic>
      <p:sp>
        <p:nvSpPr>
          <p:cNvPr id="10" name="TextBox 9">
            <a:extLst>
              <a:ext uri="{FF2B5EF4-FFF2-40B4-BE49-F238E27FC236}">
                <a16:creationId xmlns:a16="http://schemas.microsoft.com/office/drawing/2014/main" id="{96FD585B-F0B2-F04F-B3EC-0D1AC35C7E90}"/>
              </a:ext>
            </a:extLst>
          </p:cNvPr>
          <p:cNvSpPr txBox="1"/>
          <p:nvPr/>
        </p:nvSpPr>
        <p:spPr>
          <a:xfrm>
            <a:off x="1293958" y="2471217"/>
            <a:ext cx="2565383" cy="1241622"/>
          </a:xfrm>
          <a:prstGeom prst="rect">
            <a:avLst/>
          </a:prstGeom>
          <a:noFill/>
        </p:spPr>
        <p:txBody>
          <a:bodyPr wrap="square" rtlCol="0">
            <a:spAutoFit/>
          </a:bodyPr>
          <a:lstStyle/>
          <a:p>
            <a:r>
              <a:rPr lang="en-US" sz="1867" dirty="0"/>
              <a:t>Normalize histograms with respect to histograms of adjacent neighbors.</a:t>
            </a:r>
          </a:p>
        </p:txBody>
      </p:sp>
    </p:spTree>
    <p:extLst>
      <p:ext uri="{BB962C8B-B14F-4D97-AF65-F5344CB8AC3E}">
        <p14:creationId xmlns:p14="http://schemas.microsoft.com/office/powerpoint/2010/main" val="135124845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
          <p:cNvSpPr/>
          <p:nvPr/>
        </p:nvSpPr>
        <p:spPr>
          <a:xfrm>
            <a:off x="-67734" y="342232"/>
            <a:ext cx="12259735" cy="7789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ctr">
              <a:defRPr sz="3200">
                <a:solidFill>
                  <a:srgbClr val="215380"/>
                </a:solidFill>
                <a:latin typeface="+mn-lt"/>
                <a:ea typeface="+mn-ea"/>
                <a:cs typeface="+mn-cs"/>
                <a:sym typeface="Helvetica"/>
              </a:defRPr>
            </a:lvl1pPr>
          </a:lstStyle>
          <a:p>
            <a:pPr lvl="0">
              <a:defRPr sz="1800">
                <a:solidFill>
                  <a:srgbClr val="000000"/>
                </a:solidFill>
              </a:defRPr>
            </a:pPr>
            <a:r>
              <a:rPr lang="en-US" sz="4267" dirty="0"/>
              <a:t>Image Features: </a:t>
            </a:r>
            <a:r>
              <a:rPr lang="en-US" sz="4267" dirty="0" err="1"/>
              <a:t>HoG</a:t>
            </a:r>
            <a:endParaRPr sz="4267" dirty="0"/>
          </a:p>
        </p:txBody>
      </p:sp>
      <p:sp>
        <p:nvSpPr>
          <p:cNvPr id="10" name="TextBox 9">
            <a:extLst>
              <a:ext uri="{FF2B5EF4-FFF2-40B4-BE49-F238E27FC236}">
                <a16:creationId xmlns:a16="http://schemas.microsoft.com/office/drawing/2014/main" id="{96FD585B-F0B2-F04F-B3EC-0D1AC35C7E90}"/>
              </a:ext>
            </a:extLst>
          </p:cNvPr>
          <p:cNvSpPr txBox="1"/>
          <p:nvPr/>
        </p:nvSpPr>
        <p:spPr>
          <a:xfrm>
            <a:off x="1433294" y="1659517"/>
            <a:ext cx="2565383" cy="1241622"/>
          </a:xfrm>
          <a:prstGeom prst="rect">
            <a:avLst/>
          </a:prstGeom>
          <a:noFill/>
        </p:spPr>
        <p:txBody>
          <a:bodyPr wrap="square" rtlCol="0">
            <a:spAutoFit/>
          </a:bodyPr>
          <a:lstStyle/>
          <a:p>
            <a:r>
              <a:rPr lang="en-US" sz="1867" dirty="0"/>
              <a:t>Image (or image region) represented by a vector containing all the histograms. </a:t>
            </a:r>
          </a:p>
        </p:txBody>
      </p:sp>
      <p:pic>
        <p:nvPicPr>
          <p:cNvPr id="3" name="Picture 2">
            <a:extLst>
              <a:ext uri="{FF2B5EF4-FFF2-40B4-BE49-F238E27FC236}">
                <a16:creationId xmlns:a16="http://schemas.microsoft.com/office/drawing/2014/main" id="{473FC2F1-57A1-014D-8085-75BCA07083E0}"/>
              </a:ext>
            </a:extLst>
          </p:cNvPr>
          <p:cNvPicPr>
            <a:picLocks noChangeAspect="1"/>
          </p:cNvPicPr>
          <p:nvPr/>
        </p:nvPicPr>
        <p:blipFill>
          <a:blip r:embed="rId2"/>
          <a:stretch>
            <a:fillRect/>
          </a:stretch>
        </p:blipFill>
        <p:spPr>
          <a:xfrm>
            <a:off x="5155111" y="1121166"/>
            <a:ext cx="2082680" cy="4165359"/>
          </a:xfrm>
          <a:prstGeom prst="rect">
            <a:avLst/>
          </a:prstGeom>
        </p:spPr>
      </p:pic>
      <p:sp>
        <p:nvSpPr>
          <p:cNvPr id="11" name="TextBox 10">
            <a:extLst>
              <a:ext uri="{FF2B5EF4-FFF2-40B4-BE49-F238E27FC236}">
                <a16:creationId xmlns:a16="http://schemas.microsoft.com/office/drawing/2014/main" id="{132D9A82-1096-1144-BB75-2A7B79514234}"/>
              </a:ext>
            </a:extLst>
          </p:cNvPr>
          <p:cNvSpPr txBox="1"/>
          <p:nvPr/>
        </p:nvSpPr>
        <p:spPr>
          <a:xfrm>
            <a:off x="1433295" y="3793732"/>
            <a:ext cx="2565383" cy="666977"/>
          </a:xfrm>
          <a:prstGeom prst="rect">
            <a:avLst/>
          </a:prstGeom>
          <a:noFill/>
        </p:spPr>
        <p:txBody>
          <a:bodyPr wrap="square" rtlCol="0">
            <a:spAutoFit/>
          </a:bodyPr>
          <a:lstStyle/>
          <a:p>
            <a:r>
              <a:rPr lang="en-US" sz="1867" dirty="0"/>
              <a:t>In this case how long is that vector?</a:t>
            </a:r>
          </a:p>
        </p:txBody>
      </p:sp>
    </p:spTree>
    <p:extLst>
      <p:ext uri="{BB962C8B-B14F-4D97-AF65-F5344CB8AC3E}">
        <p14:creationId xmlns:p14="http://schemas.microsoft.com/office/powerpoint/2010/main" val="224639766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2179</TotalTime>
  <Words>662</Words>
  <Application>Microsoft Office PowerPoint</Application>
  <PresentationFormat>Widescreen</PresentationFormat>
  <Paragraphs>80</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Helvetica</vt:lpstr>
      <vt:lpstr>Wingdings</vt:lpstr>
      <vt:lpstr>Office Theme</vt:lpstr>
      <vt:lpstr>More on image features</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Interest points - motivation</vt:lpstr>
      <vt:lpstr>Interest points - motivation</vt:lpstr>
      <vt:lpstr>PowerPoint Presentation</vt:lpstr>
      <vt:lpstr>Invariant and covariant</vt:lpstr>
      <vt:lpstr>PowerPoint Presentation</vt:lpstr>
      <vt:lpstr>PowerPoint Presentation</vt:lpstr>
      <vt:lpstr>PowerPoint Presentation</vt:lpstr>
      <vt:lpstr>Panorama stitching</vt:lpstr>
      <vt:lpstr>PowerPoint Presentation</vt:lpstr>
      <vt:lpstr>Corners</vt:lpstr>
      <vt:lpstr>PowerPoint Presentation</vt:lpstr>
      <vt:lpstr>PowerPoint Presentation</vt:lpstr>
      <vt:lpstr>PowerPoint Presentation</vt:lpstr>
      <vt:lpstr>PowerPoint Presentation</vt:lpstr>
      <vt:lpstr>PowerPoint Presentation</vt:lpstr>
      <vt:lpstr>PowerPoint Presentation</vt:lpstr>
      <vt:lpstr>Scale Invariant Feature Transform (SIFT)</vt:lpstr>
      <vt:lpstr>SIFT Keypoint descriptors: Used for Matching</vt:lpstr>
      <vt:lpstr>SIFT stages</vt:lpstr>
      <vt:lpstr>Scale-space generation – step1</vt:lpstr>
      <vt:lpstr>Difference of Gaussian – step2</vt:lpstr>
      <vt:lpstr>PowerPoint Presentation</vt:lpstr>
      <vt:lpstr>PowerPoint Presentation</vt:lpstr>
      <vt:lpstr>Initial keypoints detection – step3</vt:lpstr>
      <vt:lpstr>PowerPoint Presentation</vt:lpstr>
      <vt:lpstr>Orientation assignment</vt:lpstr>
      <vt:lpstr>Descriptors</vt:lpstr>
      <vt:lpstr>PowerPoint Presentation</vt:lpstr>
      <vt:lpstr>Visual words</vt:lpstr>
      <vt:lpstr>Image Features: Bag of (Visual) Words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GIST</vt:lpstr>
      <vt:lpstr>Idea of low, mid and high level features</vt:lpstr>
      <vt:lpstr>In deep learning</vt:lpstr>
      <vt:lpstr>PowerPoint Presentation</vt:lpstr>
      <vt:lpstr>Suggested readings</vt:lpstr>
      <vt:lpstr>Suggested readings</vt:lpstr>
      <vt:lpstr>Suggested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on image features</dc:title>
  <dc:creator>user</dc:creator>
  <cp:lastModifiedBy>user</cp:lastModifiedBy>
  <cp:revision>20</cp:revision>
  <dcterms:created xsi:type="dcterms:W3CDTF">2019-08-04T23:52:27Z</dcterms:created>
  <dcterms:modified xsi:type="dcterms:W3CDTF">2020-08-17T06:30:49Z</dcterms:modified>
</cp:coreProperties>
</file>